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8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9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Relationship Id="rId3" Type="http://schemas.openxmlformats.org/officeDocument/2006/relationships/image" Target="../media/image5.jpeg"/><Relationship Id="rId2" Type="http://schemas.openxmlformats.org/officeDocument/2006/relationships/tags" Target="../tags/tag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5.jpeg"/><Relationship Id="rId6" Type="http://schemas.openxmlformats.org/officeDocument/2006/relationships/tags" Target="../tags/tag5.xml"/><Relationship Id="rId5" Type="http://schemas.openxmlformats.org/officeDocument/2006/relationships/image" Target="../media/image3.png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tags" Target="../tags/tag4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tags" Target="../tags/tag11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0"/>
            <a:ext cx="12192000" cy="6857997"/>
          </a:xfrm>
          <a:prstGeom prst="rect">
            <a:avLst/>
          </a:prstGeom>
        </p:spPr>
      </p:pic>
      <p:sp>
        <p:nvSpPr>
          <p:cNvPr id="4" name="textbox 4"/>
          <p:cNvSpPr/>
          <p:nvPr/>
        </p:nvSpPr>
        <p:spPr>
          <a:xfrm>
            <a:off x="1919605" y="1717040"/>
            <a:ext cx="9211945" cy="136080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1000"/>
              </a:lnSpc>
            </a:pPr>
            <a:endParaRPr lang="en-US" altLang="en-US" sz="100" dirty="0"/>
          </a:p>
          <a:p>
            <a:pPr algn="l" rtl="0" eaLnBrk="0">
              <a:lnSpc>
                <a:spcPct val="101000"/>
              </a:lnSpc>
            </a:pPr>
            <a:endParaRPr lang="en-US" altLang="en-US" sz="1400" dirty="0"/>
          </a:p>
          <a:p>
            <a:pPr algn="l" rtl="0" eaLnBrk="0">
              <a:lnSpc>
                <a:spcPct val="7000"/>
              </a:lnSpc>
            </a:pPr>
            <a:endParaRPr lang="en-US" altLang="en-US" sz="100" dirty="0"/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4800" kern="0" spc="-20" dirty="0">
                <a:solidFill>
                  <a:srgbClr val="C00000">
                    <a:alpha val="100000"/>
                  </a:srgb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武夷学院</a:t>
            </a:r>
            <a:r>
              <a:rPr lang="en-US" altLang="zh-CN" sz="4800" kern="0" spc="-20" dirty="0">
                <a:solidFill>
                  <a:srgbClr val="C00000">
                    <a:alpha val="100000"/>
                  </a:srgb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2023</a:t>
            </a:r>
            <a:r>
              <a:rPr lang="zh-CN" altLang="en-US" sz="4800" kern="0" spc="-20" dirty="0">
                <a:solidFill>
                  <a:srgbClr val="C00000">
                    <a:alpha val="100000"/>
                  </a:srgb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年工会</a:t>
            </a:r>
            <a:r>
              <a:rPr sz="4800" kern="0" spc="-20" dirty="0">
                <a:solidFill>
                  <a:srgbClr val="C00000">
                    <a:alpha val="100000"/>
                  </a:srgb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基层工作培训</a:t>
            </a:r>
            <a:endParaRPr lang="en-US" altLang="en-US" sz="4800" dirty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5678289" y="271599"/>
            <a:ext cx="1113248" cy="1116022"/>
          </a:xfrm>
          <a:prstGeom prst="rect">
            <a:avLst/>
          </a:prstGeom>
        </p:spPr>
      </p:pic>
      <p:sp>
        <p:nvSpPr>
          <p:cNvPr id="8" name="textbox 8"/>
          <p:cNvSpPr/>
          <p:nvPr/>
        </p:nvSpPr>
        <p:spPr>
          <a:xfrm>
            <a:off x="5399405" y="3622040"/>
            <a:ext cx="2400935" cy="32321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77000"/>
              </a:lnSpc>
            </a:pPr>
            <a:endParaRPr lang="en-US" altLang="en-US" sz="100" dirty="0"/>
          </a:p>
          <a:p>
            <a:pPr marL="12700" algn="ctr" rtl="0" eaLnBrk="0">
              <a:lnSpc>
                <a:spcPct val="150000"/>
              </a:lnSpc>
            </a:pPr>
            <a:r>
              <a:rPr lang="zh-CN" sz="2000" b="1" kern="0" spc="-10" dirty="0">
                <a:solidFill>
                  <a:srgbClr val="C00000">
                    <a:alpha val="100000"/>
                  </a:srgbClr>
                </a:solidFill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武夷学院工会委员会</a:t>
            </a:r>
            <a:endParaRPr lang="zh-CN" sz="2000" b="1" kern="0" spc="-10" dirty="0">
              <a:solidFill>
                <a:srgbClr val="C00000">
                  <a:alpha val="100000"/>
                </a:srgbClr>
              </a:solidFill>
              <a:latin typeface="Arial" panose="020B0604020202020204"/>
              <a:ea typeface="宋体" panose="02010600030101010101" pitchFamily="2" charset="-122"/>
              <a:cs typeface="Arial" panose="020B0604020202020204"/>
            </a:endParaRPr>
          </a:p>
          <a:p>
            <a:pPr marL="12700" algn="ctr" rtl="0" eaLnBrk="0">
              <a:lnSpc>
                <a:spcPct val="150000"/>
              </a:lnSpc>
            </a:pPr>
            <a:r>
              <a:rPr lang="zh-CN" sz="2000" kern="0" spc="-10" dirty="0">
                <a:solidFill>
                  <a:srgbClr val="C00000">
                    <a:alpha val="100000"/>
                  </a:srgbClr>
                </a:solidFill>
                <a:latin typeface="Arial" panose="020B0604020202020204"/>
                <a:ea typeface="宋体" panose="02010600030101010101" pitchFamily="2" charset="-122"/>
                <a:cs typeface="Arial" panose="020B0604020202020204"/>
              </a:rPr>
              <a:t>2023年9月19日</a:t>
            </a:r>
            <a:endParaRPr lang="zh-CN" altLang="en-US" sz="2000" kern="0" spc="-10" dirty="0">
              <a:solidFill>
                <a:srgbClr val="C00000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path"/>
          <p:cNvSpPr/>
          <p:nvPr/>
        </p:nvSpPr>
        <p:spPr>
          <a:xfrm>
            <a:off x="4157598" y="2892552"/>
            <a:ext cx="4155313" cy="6350"/>
          </a:xfrm>
          <a:custGeom>
            <a:avLst/>
            <a:gdLst/>
            <a:ahLst/>
            <a:cxnLst/>
            <a:rect l="0" t="0" r="0" b="0"/>
            <a:pathLst>
              <a:path w="6543" h="10">
                <a:moveTo>
                  <a:pt x="0" y="5"/>
                </a:moveTo>
                <a:lnTo>
                  <a:pt x="6543" y="5"/>
                </a:lnTo>
              </a:path>
            </a:pathLst>
          </a:custGeom>
          <a:noFill/>
          <a:ln w="6350" cap="flat">
            <a:solidFill>
              <a:srgbClr val="C82E2B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rect"/>
          <p:cNvSpPr/>
          <p:nvPr/>
        </p:nvSpPr>
        <p:spPr>
          <a:xfrm>
            <a:off x="4288154" y="1209294"/>
            <a:ext cx="3512312" cy="645667"/>
          </a:xfrm>
          <a:prstGeom prst="rect">
            <a:avLst/>
          </a:prstGeom>
          <a:solidFill>
            <a:srgbClr val="FFFFFF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aphicFrame>
        <p:nvGraphicFramePr>
          <p:cNvPr id="378" name="table 378"/>
          <p:cNvGraphicFramePr>
            <a:graphicFrameLocks noGrp="1"/>
          </p:cNvGraphicFramePr>
          <p:nvPr/>
        </p:nvGraphicFramePr>
        <p:xfrm>
          <a:off x="725004" y="1372190"/>
          <a:ext cx="10638155" cy="5139054"/>
        </p:xfrm>
        <a:graphic>
          <a:graphicData uri="http://schemas.openxmlformats.org/drawingml/2006/table">
            <a:tbl>
              <a:tblPr/>
              <a:tblGrid>
                <a:gridCol w="10638155"/>
              </a:tblGrid>
              <a:tr h="510095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9000"/>
                        </a:lnSpc>
                      </a:pPr>
                      <a:endParaRPr lang="en-US" altLang="en-US" sz="100" dirty="0"/>
                    </a:p>
                    <a:p>
                      <a:pPr marL="4437380" algn="l" rtl="0" eaLnBrk="0">
                        <a:lnSpc>
                          <a:spcPct val="100000"/>
                        </a:lnSpc>
                      </a:pPr>
                      <a:r>
                        <a:rPr sz="2700" b="1" kern="0" spc="80" dirty="0">
                          <a:solidFill>
                            <a:srgbClr val="548235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女特病互</a:t>
                      </a:r>
                      <a:r>
                        <a:rPr lang="zh-CN" sz="2700" b="1" kern="0" spc="80" dirty="0">
                          <a:solidFill>
                            <a:srgbClr val="548235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助</a:t>
                      </a:r>
                      <a:endParaRPr lang="en-US" altLang="en-US" sz="2700" dirty="0"/>
                    </a:p>
                    <a:p>
                      <a:pPr algn="l" rtl="0" eaLnBrk="0">
                        <a:lnSpc>
                          <a:spcPct val="160000"/>
                        </a:lnSpc>
                      </a:pPr>
                      <a:endParaRPr lang="en-US" altLang="en-US" sz="1000" dirty="0"/>
                    </a:p>
                    <a:p>
                      <a:pPr marL="473075" algn="l" rtl="0" eaLnBrk="0">
                        <a:lnSpc>
                          <a:spcPct val="97000"/>
                        </a:lnSpc>
                        <a:spcBef>
                          <a:spcPts val="725"/>
                        </a:spcBef>
                      </a:pPr>
                      <a:r>
                        <a:rPr sz="2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参加女特病</a:t>
                      </a:r>
                      <a:r>
                        <a:rPr lang="zh-CN" sz="2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互助活动</a:t>
                      </a:r>
                      <a:r>
                        <a:rPr sz="2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的女职工，初次确诊患以下四类特病可申请</a:t>
                      </a:r>
                      <a:r>
                        <a:rPr sz="24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相应</a:t>
                      </a:r>
                      <a:r>
                        <a:rPr lang="zh-CN" sz="2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互助</a:t>
                      </a:r>
                      <a:r>
                        <a:rPr sz="24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endParaRPr lang="en-US" altLang="en-US" sz="2400" dirty="0"/>
                    </a:p>
                    <a:p>
                      <a:pPr marL="473075" algn="l" rtl="0" eaLnBrk="0">
                        <a:lnSpc>
                          <a:spcPct val="89000"/>
                        </a:lnSpc>
                        <a:spcBef>
                          <a:spcPts val="990"/>
                        </a:spcBef>
                      </a:pPr>
                      <a:r>
                        <a:rPr sz="2400" b="1" kern="0" spc="-5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第一类特病：</a:t>
                      </a:r>
                      <a:r>
                        <a:rPr sz="24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乳腺癌、卵巢癌、宫体癌、宫颈癌、阴道癌</a:t>
                      </a:r>
                      <a:r>
                        <a:rPr sz="2400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、子宫内膜癌、</a:t>
                      </a:r>
                      <a:endParaRPr lang="en-US" altLang="en-US" sz="2400" dirty="0"/>
                    </a:p>
                    <a:p>
                      <a:pPr marL="115570" algn="l" rtl="0" eaLnBrk="0">
                        <a:lnSpc>
                          <a:spcPts val="3805"/>
                        </a:lnSpc>
                      </a:pPr>
                      <a:r>
                        <a:rPr sz="2400" kern="0" spc="-1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输卵管癌、外阴癌；</a:t>
                      </a:r>
                      <a:endParaRPr lang="en-US" altLang="en-US" sz="2400" dirty="0"/>
                    </a:p>
                    <a:p>
                      <a:pPr marL="474345" algn="l" rtl="0" eaLnBrk="0">
                        <a:lnSpc>
                          <a:spcPct val="97000"/>
                        </a:lnSpc>
                        <a:spcBef>
                          <a:spcPts val="1240"/>
                        </a:spcBef>
                      </a:pPr>
                      <a:r>
                        <a:rPr sz="2400" b="1" kern="0" spc="-6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第二类特病：</a:t>
                      </a:r>
                      <a:r>
                        <a:rPr sz="2400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子宫和卵巢同时摘除手术；</a:t>
                      </a:r>
                      <a:endParaRPr lang="en-US" altLang="en-US" sz="2400" dirty="0"/>
                    </a:p>
                    <a:p>
                      <a:pPr marL="473075" algn="l" rtl="0" eaLnBrk="0">
                        <a:lnSpc>
                          <a:spcPct val="97000"/>
                        </a:lnSpc>
                        <a:spcBef>
                          <a:spcPts val="1000"/>
                        </a:spcBef>
                      </a:pPr>
                      <a:r>
                        <a:rPr sz="2400" b="1" kern="0" spc="-7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第三类特病：</a:t>
                      </a:r>
                      <a:r>
                        <a:rPr sz="24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子宫戒卵巢摘除手术；</a:t>
                      </a:r>
                      <a:endParaRPr lang="en-US" altLang="en-US" sz="2400" dirty="0"/>
                    </a:p>
                    <a:p>
                      <a:pPr marL="473075" algn="l" rtl="0" eaLnBrk="0">
                        <a:lnSpc>
                          <a:spcPct val="97000"/>
                        </a:lnSpc>
                        <a:spcBef>
                          <a:spcPts val="1030"/>
                        </a:spcBef>
                      </a:pPr>
                      <a:r>
                        <a:rPr sz="2400" b="1" kern="0" spc="-1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第四类特病：</a:t>
                      </a:r>
                      <a:r>
                        <a:rPr sz="2400" kern="0" spc="-1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子宫肌瘤摘除手术。</a:t>
                      </a:r>
                      <a:endParaRPr lang="en-US" altLang="en-US" sz="2400" dirty="0"/>
                    </a:p>
                    <a:p>
                      <a:pPr marL="473710" algn="l" rtl="0" eaLnBrk="0">
                        <a:lnSpc>
                          <a:spcPct val="89000"/>
                        </a:lnSpc>
                        <a:spcBef>
                          <a:spcPts val="1000"/>
                        </a:spcBef>
                      </a:pPr>
                      <a:r>
                        <a:rPr lang="zh-CN" sz="2400" b="1" kern="0" spc="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补助</a:t>
                      </a:r>
                      <a:r>
                        <a:rPr sz="2400" b="1" kern="0" spc="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金给付标准为：</a:t>
                      </a:r>
                      <a:r>
                        <a:rPr sz="2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第一类特病一次性</a:t>
                      </a:r>
                      <a:r>
                        <a:rPr lang="zh-CN" sz="2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补助</a:t>
                      </a:r>
                      <a:r>
                        <a:rPr sz="2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6000元，第二类</a:t>
                      </a:r>
                      <a:r>
                        <a:rPr sz="2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特病一次性</a:t>
                      </a:r>
                      <a:r>
                        <a:rPr lang="zh-CN" sz="2400" kern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补助</a:t>
                      </a:r>
                      <a:r>
                        <a:rPr sz="24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3000元，第三类特病一次性</a:t>
                      </a:r>
                      <a:r>
                        <a:rPr lang="zh-CN" sz="2400" kern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补助</a:t>
                      </a:r>
                      <a:r>
                        <a:rPr sz="24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2000元，第</a:t>
                      </a:r>
                      <a:r>
                        <a:rPr sz="2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四类特病一次性</a:t>
                      </a:r>
                      <a:r>
                        <a:rPr lang="zh-CN" sz="2400" kern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补助</a:t>
                      </a:r>
                      <a:r>
                        <a:rPr sz="2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1000元。</a:t>
                      </a:r>
                      <a:r>
                        <a:rPr sz="2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 </a:t>
                      </a:r>
                      <a:r>
                        <a:rPr sz="2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一个</a:t>
                      </a:r>
                      <a:r>
                        <a:rPr lang="zh-CN" sz="2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互助</a:t>
                      </a:r>
                      <a:r>
                        <a:rPr sz="2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期内女特病累计补劣金最高给付限额为60</a:t>
                      </a:r>
                      <a:r>
                        <a:rPr sz="24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00元。</a:t>
                      </a:r>
                      <a:endParaRPr lang="en-US" altLang="en-US" sz="24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0" name="textbox 380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382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pSp>
        <p:nvGrpSpPr>
          <p:cNvPr id="58" name="group 58"/>
          <p:cNvGrpSpPr/>
          <p:nvPr/>
        </p:nvGrpSpPr>
        <p:grpSpPr>
          <a:xfrm rot="21600000">
            <a:off x="4269104" y="1316990"/>
            <a:ext cx="3550412" cy="557021"/>
            <a:chOff x="0" y="0"/>
            <a:chExt cx="3550412" cy="557021"/>
          </a:xfrm>
        </p:grpSpPr>
        <p:sp>
          <p:nvSpPr>
            <p:cNvPr id="384" name="path"/>
            <p:cNvSpPr/>
            <p:nvPr/>
          </p:nvSpPr>
          <p:spPr>
            <a:xfrm>
              <a:off x="3404616" y="0"/>
              <a:ext cx="145795" cy="557021"/>
            </a:xfrm>
            <a:custGeom>
              <a:avLst/>
              <a:gdLst/>
              <a:ahLst/>
              <a:cxnLst/>
              <a:rect l="0" t="0" r="0" b="0"/>
              <a:pathLst>
                <a:path w="229" h="877">
                  <a:moveTo>
                    <a:pt x="199" y="0"/>
                  </a:moveTo>
                  <a:lnTo>
                    <a:pt x="199" y="677"/>
                  </a:lnTo>
                  <a:cubicBezTo>
                    <a:pt x="199" y="771"/>
                    <a:pt x="123" y="847"/>
                    <a:pt x="30" y="847"/>
                  </a:cubicBezTo>
                </a:path>
              </a:pathLst>
            </a:custGeom>
            <a:noFill/>
            <a:ln w="38100" cap="flat">
              <a:solidFill>
                <a:srgbClr val="548235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386" name="path"/>
            <p:cNvSpPr/>
            <p:nvPr/>
          </p:nvSpPr>
          <p:spPr>
            <a:xfrm>
              <a:off x="0" y="0"/>
              <a:ext cx="145669" cy="557021"/>
            </a:xfrm>
            <a:custGeom>
              <a:avLst/>
              <a:gdLst/>
              <a:ahLst/>
              <a:cxnLst/>
              <a:rect l="0" t="0" r="0" b="0"/>
              <a:pathLst>
                <a:path w="229" h="877">
                  <a:moveTo>
                    <a:pt x="199" y="847"/>
                  </a:moveTo>
                  <a:cubicBezTo>
                    <a:pt x="105" y="847"/>
                    <a:pt x="30" y="771"/>
                    <a:pt x="30" y="677"/>
                  </a:cubicBezTo>
                  <a:lnTo>
                    <a:pt x="30" y="0"/>
                  </a:lnTo>
                </a:path>
              </a:pathLst>
            </a:custGeom>
            <a:noFill/>
            <a:ln w="38100" cap="flat">
              <a:solidFill>
                <a:srgbClr val="548235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388" name="path"/>
          <p:cNvSpPr/>
          <p:nvPr/>
        </p:nvSpPr>
        <p:spPr>
          <a:xfrm>
            <a:off x="4269104" y="1190244"/>
            <a:ext cx="3550412" cy="145796"/>
          </a:xfrm>
          <a:custGeom>
            <a:avLst/>
            <a:gdLst/>
            <a:ahLst/>
            <a:cxnLst/>
            <a:rect l="0" t="0" r="0" b="0"/>
            <a:pathLst>
              <a:path w="5591" h="229">
                <a:moveTo>
                  <a:pt x="30" y="199"/>
                </a:moveTo>
                <a:cubicBezTo>
                  <a:pt x="30" y="106"/>
                  <a:pt x="105" y="30"/>
                  <a:pt x="199" y="30"/>
                </a:cubicBezTo>
                <a:lnTo>
                  <a:pt x="5391" y="30"/>
                </a:lnTo>
                <a:cubicBezTo>
                  <a:pt x="5485" y="30"/>
                  <a:pt x="5561" y="106"/>
                  <a:pt x="5561" y="199"/>
                </a:cubicBezTo>
              </a:path>
            </a:pathLst>
          </a:custGeom>
          <a:noFill/>
          <a:ln w="38100" cap="flat">
            <a:solidFill>
              <a:srgbClr val="548235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390" name="picture 39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  <p:sp>
        <p:nvSpPr>
          <p:cNvPr id="392" name="path"/>
          <p:cNvSpPr/>
          <p:nvPr/>
        </p:nvSpPr>
        <p:spPr>
          <a:xfrm>
            <a:off x="4395723" y="1835911"/>
            <a:ext cx="3297047" cy="38100"/>
          </a:xfrm>
          <a:custGeom>
            <a:avLst/>
            <a:gdLst/>
            <a:ahLst/>
            <a:cxnLst/>
            <a:rect l="0" t="0" r="0" b="0"/>
            <a:pathLst>
              <a:path w="5192" h="60">
                <a:moveTo>
                  <a:pt x="5192" y="30"/>
                </a:moveTo>
                <a:lnTo>
                  <a:pt x="0" y="30"/>
                </a:lnTo>
              </a:path>
            </a:pathLst>
          </a:custGeom>
          <a:noFill/>
          <a:ln w="38100" cap="flat">
            <a:solidFill>
              <a:srgbClr val="548235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60"/>
          <p:cNvGrpSpPr/>
          <p:nvPr/>
        </p:nvGrpSpPr>
        <p:grpSpPr>
          <a:xfrm rot="21600000">
            <a:off x="4269104" y="1209294"/>
            <a:ext cx="3550412" cy="664717"/>
            <a:chOff x="0" y="0"/>
            <a:chExt cx="3550412" cy="664717"/>
          </a:xfrm>
        </p:grpSpPr>
        <p:sp>
          <p:nvSpPr>
            <p:cNvPr id="394" name="path"/>
            <p:cNvSpPr/>
            <p:nvPr/>
          </p:nvSpPr>
          <p:spPr>
            <a:xfrm>
              <a:off x="19050" y="0"/>
              <a:ext cx="3512312" cy="645667"/>
            </a:xfrm>
            <a:custGeom>
              <a:avLst/>
              <a:gdLst/>
              <a:ahLst/>
              <a:cxnLst/>
              <a:rect l="0" t="0" r="0" b="0"/>
              <a:pathLst>
                <a:path w="5531" h="1016">
                  <a:moveTo>
                    <a:pt x="0" y="169"/>
                  </a:moveTo>
                  <a:moveTo>
                    <a:pt x="0" y="169"/>
                  </a:moveTo>
                  <a:cubicBezTo>
                    <a:pt x="0" y="76"/>
                    <a:pt x="75" y="0"/>
                    <a:pt x="169" y="0"/>
                  </a:cubicBezTo>
                  <a:lnTo>
                    <a:pt x="5361" y="0"/>
                  </a:lnTo>
                  <a:cubicBezTo>
                    <a:pt x="5455" y="0"/>
                    <a:pt x="5531" y="76"/>
                    <a:pt x="5531" y="169"/>
                  </a:cubicBezTo>
                  <a:lnTo>
                    <a:pt x="5531" y="847"/>
                  </a:lnTo>
                  <a:cubicBezTo>
                    <a:pt x="5531" y="940"/>
                    <a:pt x="5455" y="1016"/>
                    <a:pt x="5361" y="1016"/>
                  </a:cubicBezTo>
                  <a:lnTo>
                    <a:pt x="169" y="1016"/>
                  </a:lnTo>
                  <a:cubicBezTo>
                    <a:pt x="75" y="1016"/>
                    <a:pt x="0" y="940"/>
                    <a:pt x="0" y="847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396" name="path"/>
            <p:cNvSpPr/>
            <p:nvPr/>
          </p:nvSpPr>
          <p:spPr>
            <a:xfrm>
              <a:off x="0" y="107696"/>
              <a:ext cx="3550412" cy="557021"/>
            </a:xfrm>
            <a:custGeom>
              <a:avLst/>
              <a:gdLst/>
              <a:ahLst/>
              <a:cxnLst/>
              <a:rect l="0" t="0" r="0" b="0"/>
              <a:pathLst>
                <a:path w="5591" h="877">
                  <a:moveTo>
                    <a:pt x="5561" y="0"/>
                  </a:moveTo>
                  <a:lnTo>
                    <a:pt x="5561" y="677"/>
                  </a:lnTo>
                  <a:cubicBezTo>
                    <a:pt x="5561" y="771"/>
                    <a:pt x="5485" y="847"/>
                    <a:pt x="5391" y="847"/>
                  </a:cubicBezTo>
                  <a:lnTo>
                    <a:pt x="199" y="847"/>
                  </a:lnTo>
                  <a:cubicBezTo>
                    <a:pt x="105" y="847"/>
                    <a:pt x="30" y="771"/>
                    <a:pt x="30" y="677"/>
                  </a:cubicBezTo>
                  <a:lnTo>
                    <a:pt x="30" y="0"/>
                  </a:lnTo>
                </a:path>
              </a:pathLst>
            </a:custGeom>
            <a:noFill/>
            <a:ln w="38100" cap="flat">
              <a:solidFill>
                <a:srgbClr val="548235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398" name="table 398"/>
          <p:cNvGraphicFramePr>
            <a:graphicFrameLocks noGrp="1"/>
          </p:cNvGraphicFramePr>
          <p:nvPr/>
        </p:nvGraphicFramePr>
        <p:xfrm>
          <a:off x="725004" y="1372190"/>
          <a:ext cx="10638155" cy="5139054"/>
        </p:xfrm>
        <a:graphic>
          <a:graphicData uri="http://schemas.openxmlformats.org/drawingml/2006/table">
            <a:tbl>
              <a:tblPr/>
              <a:tblGrid>
                <a:gridCol w="10638155"/>
              </a:tblGrid>
              <a:tr h="510095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9000"/>
                        </a:lnSpc>
                      </a:pPr>
                      <a:endParaRPr lang="en-US" altLang="en-US" sz="100" dirty="0"/>
                    </a:p>
                    <a:p>
                      <a:pPr marL="4255770" algn="l" rtl="0" eaLnBrk="0">
                        <a:lnSpc>
                          <a:spcPct val="100000"/>
                        </a:lnSpc>
                      </a:pPr>
                      <a:r>
                        <a:rPr lang="zh-CN" sz="2700" b="1" kern="0" spc="90" dirty="0">
                          <a:solidFill>
                            <a:srgbClr val="548235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补助</a:t>
                      </a:r>
                      <a:r>
                        <a:rPr sz="2700" b="1" kern="0" spc="90" dirty="0">
                          <a:solidFill>
                            <a:srgbClr val="548235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金的申请</a:t>
                      </a:r>
                      <a:endParaRPr lang="en-US" altLang="en-US" sz="2700" dirty="0"/>
                    </a:p>
                    <a:p>
                      <a:pPr algn="l" rtl="0" eaLnBrk="0">
                        <a:lnSpc>
                          <a:spcPct val="197000"/>
                        </a:lnSpc>
                      </a:pPr>
                      <a:endParaRPr lang="en-US" altLang="en-US" sz="1000" dirty="0"/>
                    </a:p>
                    <a:p>
                      <a:pPr marL="132080" algn="l" rtl="0" eaLnBrk="0">
                        <a:lnSpc>
                          <a:spcPct val="89000"/>
                        </a:lnSpc>
                        <a:spcBef>
                          <a:spcPts val="600"/>
                        </a:spcBef>
                      </a:pP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1、填写《南平市职工住院医疗</a:t>
                      </a:r>
                      <a:r>
                        <a:rPr lang="zh-CN"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互助活动补助</a:t>
                      </a: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金</a:t>
                      </a: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申请审批</a:t>
                      </a:r>
                      <a:r>
                        <a:rPr sz="2000" b="1" kern="0" spc="-4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表》</a:t>
                      </a:r>
                      <a:r>
                        <a:rPr sz="2000" b="1" kern="0" spc="20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endParaRPr sz="2000" b="1" kern="0" spc="200" dirty="0">
                        <a:solidFill>
                          <a:srgbClr val="C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32080" algn="l" rtl="0" eaLnBrk="0">
                        <a:lnSpc>
                          <a:spcPct val="89000"/>
                        </a:lnSpc>
                        <a:spcBef>
                          <a:spcPts val="600"/>
                        </a:spcBef>
                      </a:pPr>
                      <a:r>
                        <a:rPr sz="2000" b="1" kern="0" spc="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2、提供以下材料</a:t>
                      </a:r>
                      <a:r>
                        <a:rPr sz="2000" b="1" kern="0" spc="-4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r>
                        <a:rPr sz="2000" b="1" kern="0" spc="-27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endParaRPr sz="2000" b="1" kern="0" spc="-270" dirty="0">
                        <a:solidFill>
                          <a:srgbClr val="C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32080" algn="l" rtl="0" eaLnBrk="0">
                        <a:lnSpc>
                          <a:spcPct val="89000"/>
                        </a:lnSpc>
                        <a:spcBef>
                          <a:spcPts val="600"/>
                        </a:spcBef>
                      </a:pP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1.填写“女职工特种疾病补助金申请审批表”一式一份</a:t>
                      </a:r>
                      <a:endParaRPr sz="2000" b="1" kern="0" spc="-30" dirty="0">
                        <a:solidFill>
                          <a:srgbClr val="C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endParaRPr>
                    </a:p>
                    <a:p>
                      <a:pPr marL="132080" algn="l" rtl="0" eaLnBrk="0">
                        <a:lnSpc>
                          <a:spcPct val="89000"/>
                        </a:lnSpc>
                        <a:spcBef>
                          <a:spcPts val="600"/>
                        </a:spcBef>
                      </a:pP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2.疾病诊断证明书 </a:t>
                      </a:r>
                      <a:endParaRPr sz="2000" b="1" kern="0" spc="-30" dirty="0">
                        <a:solidFill>
                          <a:srgbClr val="C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endParaRPr>
                    </a:p>
                    <a:p>
                      <a:pPr marL="132080" algn="l" rtl="0" eaLnBrk="0">
                        <a:lnSpc>
                          <a:spcPct val="89000"/>
                        </a:lnSpc>
                        <a:spcBef>
                          <a:spcPts val="600"/>
                        </a:spcBef>
                      </a:pP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3.病理检查报告单</a:t>
                      </a:r>
                      <a:endParaRPr sz="2000" b="1" kern="0" spc="-30" dirty="0">
                        <a:solidFill>
                          <a:srgbClr val="C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endParaRPr>
                    </a:p>
                    <a:p>
                      <a:pPr marL="132080" algn="l" rtl="0" eaLnBrk="0">
                        <a:lnSpc>
                          <a:spcPct val="89000"/>
                        </a:lnSpc>
                        <a:spcBef>
                          <a:spcPts val="600"/>
                        </a:spcBef>
                      </a:pP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4.手术记录单</a:t>
                      </a:r>
                      <a:endParaRPr sz="2000" b="1" kern="0" spc="-30" dirty="0">
                        <a:solidFill>
                          <a:srgbClr val="C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endParaRPr>
                    </a:p>
                    <a:p>
                      <a:pPr marL="132080" algn="l" rtl="0" eaLnBrk="0">
                        <a:lnSpc>
                          <a:spcPct val="89000"/>
                        </a:lnSpc>
                        <a:spcBef>
                          <a:spcPts val="600"/>
                        </a:spcBef>
                      </a:pP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5.申请人身份证复印件</a:t>
                      </a:r>
                      <a:endParaRPr sz="2000" b="1" kern="0" spc="-30" dirty="0">
                        <a:solidFill>
                          <a:srgbClr val="C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endParaRPr>
                    </a:p>
                    <a:p>
                      <a:pPr marL="132080" algn="l" rtl="0" eaLnBrk="0">
                        <a:lnSpc>
                          <a:spcPct val="89000"/>
                        </a:lnSpc>
                        <a:spcBef>
                          <a:spcPts val="600"/>
                        </a:spcBef>
                      </a:pP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6.申请人银行存折首页（卡）或医保卡复印件。 </a:t>
                      </a:r>
                      <a:endParaRPr sz="2000" b="1" kern="0" spc="-30" dirty="0">
                        <a:solidFill>
                          <a:srgbClr val="C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endParaRPr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0" name="textbox 400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402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04" name="path"/>
          <p:cNvSpPr/>
          <p:nvPr/>
        </p:nvSpPr>
        <p:spPr>
          <a:xfrm>
            <a:off x="4269104" y="1190244"/>
            <a:ext cx="3550412" cy="145796"/>
          </a:xfrm>
          <a:custGeom>
            <a:avLst/>
            <a:gdLst/>
            <a:ahLst/>
            <a:cxnLst/>
            <a:rect l="0" t="0" r="0" b="0"/>
            <a:pathLst>
              <a:path w="5591" h="229">
                <a:moveTo>
                  <a:pt x="30" y="199"/>
                </a:moveTo>
                <a:cubicBezTo>
                  <a:pt x="30" y="106"/>
                  <a:pt x="105" y="30"/>
                  <a:pt x="199" y="30"/>
                </a:cubicBezTo>
                <a:lnTo>
                  <a:pt x="5391" y="30"/>
                </a:lnTo>
                <a:cubicBezTo>
                  <a:pt x="5485" y="30"/>
                  <a:pt x="5561" y="106"/>
                  <a:pt x="5561" y="199"/>
                </a:cubicBezTo>
              </a:path>
            </a:pathLst>
          </a:custGeom>
          <a:noFill/>
          <a:ln w="38100" cap="flat">
            <a:solidFill>
              <a:srgbClr val="548235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406" name="picture 4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2"/>
          <p:cNvGrpSpPr/>
          <p:nvPr/>
        </p:nvGrpSpPr>
        <p:grpSpPr>
          <a:xfrm rot="21600000">
            <a:off x="4269104" y="1209294"/>
            <a:ext cx="3550412" cy="664717"/>
            <a:chOff x="0" y="0"/>
            <a:chExt cx="3550412" cy="664717"/>
          </a:xfrm>
        </p:grpSpPr>
        <p:sp>
          <p:nvSpPr>
            <p:cNvPr id="408" name="path"/>
            <p:cNvSpPr/>
            <p:nvPr/>
          </p:nvSpPr>
          <p:spPr>
            <a:xfrm>
              <a:off x="19050" y="0"/>
              <a:ext cx="3512312" cy="645667"/>
            </a:xfrm>
            <a:custGeom>
              <a:avLst/>
              <a:gdLst/>
              <a:ahLst/>
              <a:cxnLst/>
              <a:rect l="0" t="0" r="0" b="0"/>
              <a:pathLst>
                <a:path w="5531" h="1016">
                  <a:moveTo>
                    <a:pt x="0" y="169"/>
                  </a:moveTo>
                  <a:moveTo>
                    <a:pt x="0" y="169"/>
                  </a:moveTo>
                  <a:cubicBezTo>
                    <a:pt x="0" y="76"/>
                    <a:pt x="75" y="0"/>
                    <a:pt x="169" y="0"/>
                  </a:cubicBezTo>
                  <a:lnTo>
                    <a:pt x="5361" y="0"/>
                  </a:lnTo>
                  <a:cubicBezTo>
                    <a:pt x="5455" y="0"/>
                    <a:pt x="5531" y="76"/>
                    <a:pt x="5531" y="169"/>
                  </a:cubicBezTo>
                  <a:lnTo>
                    <a:pt x="5531" y="847"/>
                  </a:lnTo>
                  <a:cubicBezTo>
                    <a:pt x="5531" y="940"/>
                    <a:pt x="5455" y="1016"/>
                    <a:pt x="5361" y="1016"/>
                  </a:cubicBezTo>
                  <a:lnTo>
                    <a:pt x="169" y="1016"/>
                  </a:lnTo>
                  <a:cubicBezTo>
                    <a:pt x="75" y="1016"/>
                    <a:pt x="0" y="940"/>
                    <a:pt x="0" y="847"/>
                  </a:cubicBezTo>
                  <a:lnTo>
                    <a:pt x="0" y="169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10" name="path"/>
            <p:cNvSpPr/>
            <p:nvPr/>
          </p:nvSpPr>
          <p:spPr>
            <a:xfrm>
              <a:off x="0" y="107696"/>
              <a:ext cx="3550412" cy="557021"/>
            </a:xfrm>
            <a:custGeom>
              <a:avLst/>
              <a:gdLst/>
              <a:ahLst/>
              <a:cxnLst/>
              <a:rect l="0" t="0" r="0" b="0"/>
              <a:pathLst>
                <a:path w="5591" h="877">
                  <a:moveTo>
                    <a:pt x="5561" y="0"/>
                  </a:moveTo>
                  <a:lnTo>
                    <a:pt x="5561" y="677"/>
                  </a:lnTo>
                  <a:cubicBezTo>
                    <a:pt x="5561" y="771"/>
                    <a:pt x="5485" y="847"/>
                    <a:pt x="5391" y="847"/>
                  </a:cubicBezTo>
                  <a:lnTo>
                    <a:pt x="199" y="847"/>
                  </a:lnTo>
                  <a:cubicBezTo>
                    <a:pt x="105" y="847"/>
                    <a:pt x="30" y="771"/>
                    <a:pt x="30" y="677"/>
                  </a:cubicBezTo>
                  <a:lnTo>
                    <a:pt x="30" y="0"/>
                  </a:lnTo>
                </a:path>
              </a:pathLst>
            </a:custGeom>
            <a:noFill/>
            <a:ln w="38100" cap="flat">
              <a:solidFill>
                <a:srgbClr val="548235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412" name="table 412"/>
          <p:cNvGraphicFramePr>
            <a:graphicFrameLocks noGrp="1"/>
          </p:cNvGraphicFramePr>
          <p:nvPr/>
        </p:nvGraphicFramePr>
        <p:xfrm>
          <a:off x="725004" y="1372190"/>
          <a:ext cx="10638155" cy="5139054"/>
        </p:xfrm>
        <a:graphic>
          <a:graphicData uri="http://schemas.openxmlformats.org/drawingml/2006/table">
            <a:tbl>
              <a:tblPr/>
              <a:tblGrid>
                <a:gridCol w="10638155"/>
              </a:tblGrid>
              <a:tr h="510095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"/>
                        </a:lnSpc>
                      </a:pPr>
                      <a:endParaRPr lang="en-US" altLang="en-US" sz="100" dirty="0"/>
                    </a:p>
                    <a:p>
                      <a:pPr marL="4627245" algn="l" rtl="0" eaLnBrk="0">
                        <a:lnSpc>
                          <a:spcPct val="100000"/>
                        </a:lnSpc>
                      </a:pPr>
                      <a:r>
                        <a:rPr sz="2700" b="1" kern="0" spc="50" dirty="0">
                          <a:solidFill>
                            <a:srgbClr val="548235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除外责任</a:t>
                      </a:r>
                      <a:endParaRPr lang="en-US" altLang="en-US" sz="2700" dirty="0"/>
                    </a:p>
                    <a:p>
                      <a:pPr algn="l" rtl="0" eaLnBrk="0">
                        <a:lnSpc>
                          <a:spcPct val="177000"/>
                        </a:lnSpc>
                      </a:pPr>
                      <a:endParaRPr lang="en-US" altLang="en-US" sz="1000" dirty="0"/>
                    </a:p>
                    <a:p>
                      <a:pPr marL="131445" algn="l" rtl="0" eaLnBrk="0">
                        <a:lnSpc>
                          <a:spcPct val="89000"/>
                        </a:lnSpc>
                        <a:spcBef>
                          <a:spcPts val="610"/>
                        </a:spcBef>
                      </a:pP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因</a:t>
                      </a:r>
                      <a:r>
                        <a:rPr lang="zh-CN"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发生</a:t>
                      </a: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以下情形，参不</a:t>
                      </a:r>
                      <a:r>
                        <a:rPr lang="zh-CN"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互助活动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的职工住院，本活劢</a:t>
                      </a:r>
                      <a:r>
                        <a:rPr lang="zh-CN"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承担给付</a:t>
                      </a:r>
                      <a:r>
                        <a:rPr lang="zh-CN"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补助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金</a:t>
                      </a:r>
                      <a:r>
                        <a:rPr lang="zh-CN"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责任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endParaRPr lang="en-US" altLang="en-US" sz="2000" dirty="0"/>
                    </a:p>
                    <a:p>
                      <a:pPr marL="431800" algn="l" rtl="0" eaLnBrk="0">
                        <a:lnSpc>
                          <a:spcPts val="3490"/>
                        </a:lnSpc>
                      </a:pP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1、在</a:t>
                      </a:r>
                      <a:r>
                        <a:rPr lang="zh-CN"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互助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期限外和30天免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责期内</a:t>
                      </a:r>
                      <a:r>
                        <a:rPr lang="zh-CN"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发生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的医疗费用；</a:t>
                      </a:r>
                      <a:endParaRPr lang="en-US" altLang="en-US" sz="2000" dirty="0"/>
                    </a:p>
                    <a:p>
                      <a:pPr marL="422275" algn="l" rtl="0" eaLnBrk="0">
                        <a:lnSpc>
                          <a:spcPct val="97000"/>
                        </a:lnSpc>
                        <a:spcBef>
                          <a:spcPts val="1375"/>
                        </a:spcBef>
                      </a:pPr>
                      <a:r>
                        <a:rPr sz="20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2、特殊病种门诊费用；</a:t>
                      </a:r>
                      <a:endParaRPr lang="en-US" altLang="en-US" sz="2000" dirty="0"/>
                    </a:p>
                    <a:p>
                      <a:pPr marL="426720" algn="l" rtl="0" eaLnBrk="0">
                        <a:lnSpc>
                          <a:spcPct val="89000"/>
                        </a:lnSpc>
                        <a:spcBef>
                          <a:spcPts val="1170"/>
                        </a:spcBef>
                      </a:pP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3、医疗保险基金</a:t>
                      </a:r>
                      <a:r>
                        <a:rPr lang="zh-CN"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或</a:t>
                      </a: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城乡居民基本医疗保险基金</a:t>
                      </a:r>
                      <a:r>
                        <a:rPr lang="zh-CN"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不予</a:t>
                      </a: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支付的住院医疗费用；</a:t>
                      </a:r>
                      <a:endParaRPr lang="en-US" altLang="en-US" sz="2000" dirty="0"/>
                    </a:p>
                    <a:p>
                      <a:pPr marL="411480" algn="l" rtl="0" eaLnBrk="0">
                        <a:lnSpc>
                          <a:spcPts val="3490"/>
                        </a:lnSpc>
                      </a:pP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4、非医保定点医疗机构</a:t>
                      </a:r>
                      <a:r>
                        <a:rPr lang="zh-CN"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发生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的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医疗费用；</a:t>
                      </a:r>
                      <a:endParaRPr lang="en-US" altLang="en-US" sz="2000" dirty="0"/>
                    </a:p>
                    <a:p>
                      <a:pPr marL="431165" algn="l" rtl="0" eaLnBrk="0">
                        <a:lnSpc>
                          <a:spcPct val="89000"/>
                        </a:lnSpc>
                        <a:spcBef>
                          <a:spcPts val="1370"/>
                        </a:spcBef>
                      </a:pP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5、医保部门因</a:t>
                      </a:r>
                      <a:r>
                        <a:rPr lang="zh-CN"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故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未足额支付的医疗费用</a:t>
                      </a: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；</a:t>
                      </a:r>
                      <a:endParaRPr lang="en-US" altLang="en-US" sz="2000" dirty="0"/>
                    </a:p>
                    <a:p>
                      <a:pPr marL="424180" algn="l" rtl="0" eaLnBrk="0">
                        <a:lnSpc>
                          <a:spcPts val="3505"/>
                        </a:lnSpc>
                      </a:pP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6、工伤、职业病、生育等医疗费用；</a:t>
                      </a:r>
                      <a:endParaRPr lang="en-US" altLang="en-US" sz="2000" dirty="0"/>
                    </a:p>
                    <a:p>
                      <a:pPr marL="421005" algn="l" rtl="0" eaLnBrk="0">
                        <a:lnSpc>
                          <a:spcPct val="89000"/>
                        </a:lnSpc>
                        <a:spcBef>
                          <a:spcPts val="1355"/>
                        </a:spcBef>
                      </a:pP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7、打架斗殴、吸毒、违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法犯罪、自杀、自残、酗酒，及第三者</a:t>
                      </a:r>
                      <a:r>
                        <a:rPr lang="zh-CN"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责任发生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的医疗费用；</a:t>
                      </a:r>
                      <a:endParaRPr lang="en-US" altLang="en-US" sz="2000" dirty="0"/>
                    </a:p>
                    <a:p>
                      <a:pPr marL="422275" algn="l" rtl="0" eaLnBrk="0">
                        <a:lnSpc>
                          <a:spcPts val="3505"/>
                        </a:lnSpc>
                      </a:pP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8、</a:t>
                      </a:r>
                      <a:r>
                        <a:rPr lang="zh-CN"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在住院费用收据所列项目</a:t>
                      </a: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的医疗费用；</a:t>
                      </a:r>
                      <a:endParaRPr lang="en-US" altLang="en-US" sz="2000" dirty="0"/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lang="en-US" altLang="en-US" sz="1100" dirty="0"/>
                    </a:p>
                    <a:p>
                      <a:pPr marL="421640" algn="l" rtl="0" eaLnBrk="0">
                        <a:lnSpc>
                          <a:spcPct val="97000"/>
                        </a:lnSpc>
                        <a:spcBef>
                          <a:spcPts val="0"/>
                        </a:spcBef>
                      </a:pP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9、</a:t>
                      </a:r>
                      <a:r>
                        <a:rPr lang="zh-CN"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是本</a:t>
                      </a:r>
                      <a:r>
                        <a:rPr lang="zh-CN"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互助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期首次确诊为女特病种类的。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4" name="textbox 414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416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18" name="path"/>
          <p:cNvSpPr/>
          <p:nvPr/>
        </p:nvSpPr>
        <p:spPr>
          <a:xfrm>
            <a:off x="4269104" y="1190244"/>
            <a:ext cx="3550412" cy="145796"/>
          </a:xfrm>
          <a:custGeom>
            <a:avLst/>
            <a:gdLst/>
            <a:ahLst/>
            <a:cxnLst/>
            <a:rect l="0" t="0" r="0" b="0"/>
            <a:pathLst>
              <a:path w="5591" h="229">
                <a:moveTo>
                  <a:pt x="30" y="199"/>
                </a:moveTo>
                <a:cubicBezTo>
                  <a:pt x="30" y="106"/>
                  <a:pt x="105" y="30"/>
                  <a:pt x="199" y="30"/>
                </a:cubicBezTo>
                <a:lnTo>
                  <a:pt x="5391" y="30"/>
                </a:lnTo>
                <a:cubicBezTo>
                  <a:pt x="5485" y="30"/>
                  <a:pt x="5561" y="106"/>
                  <a:pt x="5561" y="199"/>
                </a:cubicBezTo>
              </a:path>
            </a:pathLst>
          </a:custGeom>
          <a:noFill/>
          <a:ln w="38100" cap="flat">
            <a:solidFill>
              <a:srgbClr val="548235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420" name="picture 4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2" name="picture 4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8372411" y="1453565"/>
            <a:ext cx="3819588" cy="4954602"/>
          </a:xfrm>
          <a:prstGeom prst="rect">
            <a:avLst/>
          </a:prstGeom>
        </p:spPr>
      </p:pic>
      <p:graphicFrame>
        <p:nvGraphicFramePr>
          <p:cNvPr id="424" name="table 424"/>
          <p:cNvGraphicFramePr>
            <a:graphicFrameLocks noGrp="1"/>
          </p:cNvGraphicFramePr>
          <p:nvPr/>
        </p:nvGraphicFramePr>
        <p:xfrm>
          <a:off x="1200302" y="3001390"/>
          <a:ext cx="6765289" cy="2560320"/>
        </p:xfrm>
        <a:graphic>
          <a:graphicData uri="http://schemas.openxmlformats.org/drawingml/2006/table">
            <a:tbl>
              <a:tblPr/>
              <a:tblGrid>
                <a:gridCol w="6765289"/>
              </a:tblGrid>
              <a:tr h="252222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9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191770" algn="l" rtl="0" eaLnBrk="0">
                        <a:lnSpc>
                          <a:spcPct val="98000"/>
                        </a:lnSpc>
                      </a:pPr>
                      <a:r>
                        <a:rPr sz="2400" b="1" kern="0" spc="-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材料准备</a:t>
                      </a:r>
                      <a:r>
                        <a:rPr sz="1800" b="1" kern="0" spc="-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endParaRPr lang="en-US" altLang="en-US" sz="1800" dirty="0"/>
                    </a:p>
                    <a:p>
                      <a:pPr marL="469265" algn="l" rtl="0" eaLnBrk="0">
                        <a:lnSpc>
                          <a:spcPct val="89000"/>
                        </a:lnSpc>
                        <a:spcBef>
                          <a:spcPts val="1185"/>
                        </a:spcBef>
                      </a:pP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①</a:t>
                      </a:r>
                      <a:r>
                        <a:rPr lang="zh-CN"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撰写活动</a:t>
                      </a: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方案</a:t>
                      </a:r>
                      <a:r>
                        <a:rPr lang="zh-CN"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，本单位分工会主席审批后，到校工会审批</a:t>
                      </a:r>
                      <a:r>
                        <a:rPr lang="zh-CN" sz="1800" kern="0" spc="1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；</a:t>
                      </a:r>
                      <a:endParaRPr lang="en-US" altLang="en-US" sz="1800" dirty="0"/>
                    </a:p>
                    <a:p>
                      <a:pPr marL="469265" algn="l" rtl="0" eaLnBrk="0">
                        <a:lnSpc>
                          <a:spcPts val="3240"/>
                        </a:lnSpc>
                      </a:pPr>
                      <a:r>
                        <a:rPr sz="18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②购买一次性意外险；</a:t>
                      </a:r>
                      <a:r>
                        <a:rPr lang="en-US" sz="18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  </a:t>
                      </a:r>
                      <a:r>
                        <a:rPr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③</a:t>
                      </a:r>
                      <a:r>
                        <a:rPr lang="zh-CN"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活动</a:t>
                      </a:r>
                      <a:r>
                        <a:rPr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签到表</a:t>
                      </a: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；</a:t>
                      </a:r>
                      <a:endParaRPr lang="en-US" altLang="en-US" sz="1800" dirty="0"/>
                    </a:p>
                    <a:p>
                      <a:pPr marL="469265" algn="l" rtl="0" eaLnBrk="0">
                        <a:lnSpc>
                          <a:spcPts val="3240"/>
                        </a:lnSpc>
                        <a:buClrTx/>
                        <a:buSzTx/>
                        <a:buFontTx/>
                      </a:pPr>
                      <a:r>
                        <a:rPr sz="18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④</a:t>
                      </a:r>
                      <a:r>
                        <a:rPr lang="zh-CN" sz="18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如果有租车，根据学校要求提供相关材料。如有工作餐，提供有对公账号的发票，菜单等。</a:t>
                      </a:r>
                      <a:endParaRPr lang="zh-CN" sz="1800" kern="0" spc="-7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469265" algn="l" rtl="0" eaLnBrk="0">
                        <a:lnSpc>
                          <a:spcPts val="3240"/>
                        </a:lnSpc>
                      </a:pPr>
                      <a:r>
                        <a:rPr lang="zh-CN" sz="18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活动报道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26" name="textbox 426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428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aphicFrame>
        <p:nvGraphicFramePr>
          <p:cNvPr id="430" name="table 430"/>
          <p:cNvGraphicFramePr>
            <a:graphicFrameLocks noGrp="1"/>
          </p:cNvGraphicFramePr>
          <p:nvPr/>
        </p:nvGraphicFramePr>
        <p:xfrm>
          <a:off x="3126739" y="977392"/>
          <a:ext cx="2912110" cy="639445"/>
        </p:xfrm>
        <a:graphic>
          <a:graphicData uri="http://schemas.openxmlformats.org/drawingml/2006/table">
            <a:tbl>
              <a:tblPr>
                <a:solidFill>
                  <a:srgbClr val="C00000"/>
                </a:solidFill>
              </a:tblPr>
              <a:tblGrid>
                <a:gridCol w="2912110"/>
              </a:tblGrid>
              <a:tr h="6267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8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933450" algn="l" rtl="0" eaLnBrk="0">
                        <a:lnSpc>
                          <a:spcPct val="98000"/>
                        </a:lnSpc>
                      </a:pPr>
                      <a:r>
                        <a:rPr lang="zh-CN" sz="3200" b="1" kern="0" spc="-1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</a:t>
                      </a:r>
                      <a:r>
                        <a:rPr lang="en-US" altLang="zh-CN" sz="3200" b="1" kern="0" spc="-1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</a:t>
                      </a:r>
                      <a:r>
                        <a:rPr lang="zh-CN" sz="3200" b="1" kern="0" spc="-1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动</a:t>
                      </a:r>
                      <a:endParaRPr lang="zh-CN" sz="3200" b="1" kern="0" spc="-10" dirty="0">
                        <a:solidFill>
                          <a:srgbClr val="FFFFFF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432" name="textbox 432"/>
          <p:cNvSpPr/>
          <p:nvPr/>
        </p:nvSpPr>
        <p:spPr>
          <a:xfrm>
            <a:off x="1426718" y="2135657"/>
            <a:ext cx="5077459" cy="38163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91000"/>
              </a:lnSpc>
            </a:pPr>
            <a:endParaRPr lang="en-US" altLang="en-US" sz="100" dirty="0"/>
          </a:p>
          <a:p>
            <a:pPr marL="12700" algn="l" rtl="0" eaLnBrk="0">
              <a:lnSpc>
                <a:spcPct val="97000"/>
              </a:lnSpc>
            </a:pPr>
            <a:r>
              <a:rPr sz="2400" b="1" kern="0" spc="-4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费用标准：</a:t>
            </a:r>
            <a:r>
              <a:rPr sz="1800" kern="0" spc="-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300元/年*人均范围内，据实报销。</a:t>
            </a:r>
            <a:endParaRPr lang="en-US" altLang="en-US" sz="1800" dirty="0"/>
          </a:p>
        </p:txBody>
      </p:sp>
      <p:sp>
        <p:nvSpPr>
          <p:cNvPr id="434" name="textbox 434"/>
          <p:cNvSpPr/>
          <p:nvPr/>
        </p:nvSpPr>
        <p:spPr>
          <a:xfrm>
            <a:off x="1329690" y="6100445"/>
            <a:ext cx="7042785" cy="38100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5000"/>
              </a:lnSpc>
            </a:pPr>
            <a:endParaRPr lang="en-US" altLang="en-US" sz="100" dirty="0"/>
          </a:p>
          <a:p>
            <a:pPr marL="134620" algn="l" rtl="0" eaLnBrk="0">
              <a:lnSpc>
                <a:spcPct val="97000"/>
              </a:lnSpc>
            </a:pPr>
            <a:r>
              <a:rPr sz="2400" b="1" kern="0" spc="-7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材料提交</a:t>
            </a:r>
            <a:r>
              <a:rPr sz="1800" b="1" kern="0" spc="-7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kern="0" spc="-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二级分工会主席审批、校工会审批后提交至财务处。</a:t>
            </a:r>
            <a:endParaRPr lang="en-US" altLang="en-US" sz="1800" dirty="0"/>
          </a:p>
        </p:txBody>
      </p:sp>
      <p:sp>
        <p:nvSpPr>
          <p:cNvPr id="436" name="path"/>
          <p:cNvSpPr/>
          <p:nvPr/>
        </p:nvSpPr>
        <p:spPr>
          <a:xfrm>
            <a:off x="1200937" y="2021077"/>
            <a:ext cx="6765518" cy="133858"/>
          </a:xfrm>
          <a:custGeom>
            <a:avLst/>
            <a:gdLst/>
            <a:ahLst/>
            <a:cxnLst/>
            <a:rect l="0" t="0" r="0" b="0"/>
            <a:pathLst>
              <a:path w="10654" h="210">
                <a:moveTo>
                  <a:pt x="30" y="180"/>
                </a:moveTo>
                <a:cubicBezTo>
                  <a:pt x="30" y="97"/>
                  <a:pt x="97" y="30"/>
                  <a:pt x="180" y="30"/>
                </a:cubicBezTo>
                <a:lnTo>
                  <a:pt x="10473" y="30"/>
                </a:lnTo>
                <a:cubicBezTo>
                  <a:pt x="10556" y="30"/>
                  <a:pt x="10624" y="97"/>
                  <a:pt x="10624" y="180"/>
                </a:cubicBez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38" name="path"/>
          <p:cNvSpPr/>
          <p:nvPr/>
        </p:nvSpPr>
        <p:spPr>
          <a:xfrm flipV="1">
            <a:off x="1200150" y="2540635"/>
            <a:ext cx="6765290" cy="76200"/>
          </a:xfrm>
          <a:custGeom>
            <a:avLst/>
            <a:gdLst/>
            <a:ahLst/>
            <a:cxnLst/>
            <a:rect l="0" t="0" r="0" b="0"/>
            <a:pathLst>
              <a:path w="10654" h="210">
                <a:moveTo>
                  <a:pt x="10624" y="30"/>
                </a:moveTo>
                <a:cubicBezTo>
                  <a:pt x="10624" y="113"/>
                  <a:pt x="10556" y="180"/>
                  <a:pt x="10473" y="180"/>
                </a:cubicBezTo>
                <a:lnTo>
                  <a:pt x="180" y="180"/>
                </a:lnTo>
                <a:cubicBezTo>
                  <a:pt x="97" y="180"/>
                  <a:pt x="30" y="113"/>
                  <a:pt x="30" y="30"/>
                </a:cubicBez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40" name="path"/>
          <p:cNvSpPr/>
          <p:nvPr/>
        </p:nvSpPr>
        <p:spPr>
          <a:xfrm>
            <a:off x="1200302" y="5917513"/>
            <a:ext cx="6765518" cy="133400"/>
          </a:xfrm>
          <a:custGeom>
            <a:avLst/>
            <a:gdLst/>
            <a:ahLst/>
            <a:cxnLst/>
            <a:rect l="0" t="0" r="0" b="0"/>
            <a:pathLst>
              <a:path w="10654" h="210">
                <a:moveTo>
                  <a:pt x="30" y="180"/>
                </a:moveTo>
                <a:cubicBezTo>
                  <a:pt x="30" y="97"/>
                  <a:pt x="97" y="30"/>
                  <a:pt x="180" y="30"/>
                </a:cubicBezTo>
                <a:lnTo>
                  <a:pt x="10474" y="30"/>
                </a:lnTo>
                <a:cubicBezTo>
                  <a:pt x="10557" y="30"/>
                  <a:pt x="10624" y="97"/>
                  <a:pt x="10624" y="180"/>
                </a:cubicBez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42" name="path"/>
          <p:cNvSpPr/>
          <p:nvPr/>
        </p:nvSpPr>
        <p:spPr>
          <a:xfrm>
            <a:off x="1200302" y="6393992"/>
            <a:ext cx="6765518" cy="133400"/>
          </a:xfrm>
          <a:custGeom>
            <a:avLst/>
            <a:gdLst/>
            <a:ahLst/>
            <a:cxnLst/>
            <a:rect l="0" t="0" r="0" b="0"/>
            <a:pathLst>
              <a:path w="10654" h="210">
                <a:moveTo>
                  <a:pt x="10624" y="30"/>
                </a:moveTo>
                <a:cubicBezTo>
                  <a:pt x="10624" y="112"/>
                  <a:pt x="10557" y="180"/>
                  <a:pt x="10474" y="180"/>
                </a:cubicBezTo>
                <a:lnTo>
                  <a:pt x="180" y="180"/>
                </a:lnTo>
                <a:cubicBezTo>
                  <a:pt x="97" y="180"/>
                  <a:pt x="30" y="112"/>
                  <a:pt x="30" y="30"/>
                </a:cubicBez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444" name="picture 4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  <p:grpSp>
        <p:nvGrpSpPr>
          <p:cNvPr id="64" name="group 64"/>
          <p:cNvGrpSpPr/>
          <p:nvPr/>
        </p:nvGrpSpPr>
        <p:grpSpPr>
          <a:xfrm rot="21600000">
            <a:off x="4345670" y="2760979"/>
            <a:ext cx="474757" cy="195148"/>
            <a:chOff x="0" y="0"/>
            <a:chExt cx="474757" cy="195148"/>
          </a:xfrm>
        </p:grpSpPr>
        <p:sp>
          <p:nvSpPr>
            <p:cNvPr id="446" name="path"/>
            <p:cNvSpPr/>
            <p:nvPr/>
          </p:nvSpPr>
          <p:spPr>
            <a:xfrm>
              <a:off x="2301" y="6350"/>
              <a:ext cx="470153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4"/>
                  </a:moveTo>
                  <a:lnTo>
                    <a:pt x="185" y="144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4"/>
                  </a:lnTo>
                  <a:lnTo>
                    <a:pt x="740" y="144"/>
                  </a:lnTo>
                  <a:lnTo>
                    <a:pt x="370" y="287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C00000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48" name="path"/>
            <p:cNvSpPr/>
            <p:nvPr/>
          </p:nvSpPr>
          <p:spPr>
            <a:xfrm>
              <a:off x="0" y="0"/>
              <a:ext cx="474757" cy="195148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4"/>
                  </a:moveTo>
                  <a:lnTo>
                    <a:pt x="188" y="154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4"/>
                  </a:lnTo>
                  <a:lnTo>
                    <a:pt x="744" y="154"/>
                  </a:lnTo>
                  <a:lnTo>
                    <a:pt x="373" y="297"/>
                  </a:lnTo>
                  <a:lnTo>
                    <a:pt x="3" y="154"/>
                  </a:lnTo>
                  <a:close/>
                </a:path>
              </a:pathLst>
            </a:custGeom>
            <a:noFill/>
            <a:ln w="12700" cap="flat">
              <a:solidFill>
                <a:srgbClr val="C00000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group 66"/>
          <p:cNvGrpSpPr/>
          <p:nvPr/>
        </p:nvGrpSpPr>
        <p:grpSpPr>
          <a:xfrm rot="21600000">
            <a:off x="4345669" y="5642165"/>
            <a:ext cx="474758" cy="195147"/>
            <a:chOff x="0" y="0"/>
            <a:chExt cx="474758" cy="195147"/>
          </a:xfrm>
        </p:grpSpPr>
        <p:sp>
          <p:nvSpPr>
            <p:cNvPr id="450" name="path"/>
            <p:cNvSpPr/>
            <p:nvPr/>
          </p:nvSpPr>
          <p:spPr>
            <a:xfrm>
              <a:off x="2302" y="6350"/>
              <a:ext cx="470153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C00000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52" name="path"/>
            <p:cNvSpPr/>
            <p:nvPr/>
          </p:nvSpPr>
          <p:spPr>
            <a:xfrm>
              <a:off x="0" y="0"/>
              <a:ext cx="474758" cy="195147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3"/>
                  </a:moveTo>
                  <a:lnTo>
                    <a:pt x="188" y="153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3"/>
                  </a:lnTo>
                  <a:lnTo>
                    <a:pt x="744" y="153"/>
                  </a:lnTo>
                  <a:lnTo>
                    <a:pt x="373" y="297"/>
                  </a:lnTo>
                  <a:lnTo>
                    <a:pt x="3" y="153"/>
                  </a:lnTo>
                  <a:close/>
                </a:path>
              </a:pathLst>
            </a:custGeom>
            <a:noFill/>
            <a:ln w="12700" cap="flat">
              <a:solidFill>
                <a:srgbClr val="C00000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group 68"/>
          <p:cNvGrpSpPr/>
          <p:nvPr/>
        </p:nvGrpSpPr>
        <p:grpSpPr>
          <a:xfrm rot="21600000">
            <a:off x="4347574" y="1739137"/>
            <a:ext cx="474758" cy="195147"/>
            <a:chOff x="0" y="0"/>
            <a:chExt cx="474758" cy="195147"/>
          </a:xfrm>
        </p:grpSpPr>
        <p:sp>
          <p:nvSpPr>
            <p:cNvPr id="454" name="path"/>
            <p:cNvSpPr/>
            <p:nvPr/>
          </p:nvSpPr>
          <p:spPr>
            <a:xfrm>
              <a:off x="2302" y="6350"/>
              <a:ext cx="470153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C00000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56" name="path"/>
            <p:cNvSpPr/>
            <p:nvPr/>
          </p:nvSpPr>
          <p:spPr>
            <a:xfrm>
              <a:off x="0" y="0"/>
              <a:ext cx="474758" cy="195147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3"/>
                  </a:moveTo>
                  <a:lnTo>
                    <a:pt x="188" y="153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3"/>
                  </a:lnTo>
                  <a:lnTo>
                    <a:pt x="744" y="153"/>
                  </a:lnTo>
                  <a:lnTo>
                    <a:pt x="373" y="297"/>
                  </a:lnTo>
                  <a:lnTo>
                    <a:pt x="3" y="153"/>
                  </a:lnTo>
                  <a:close/>
                </a:path>
              </a:pathLst>
            </a:custGeom>
            <a:noFill/>
            <a:ln w="12700" cap="flat">
              <a:solidFill>
                <a:srgbClr val="C00000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458" name="path"/>
          <p:cNvSpPr/>
          <p:nvPr/>
        </p:nvSpPr>
        <p:spPr>
          <a:xfrm>
            <a:off x="1200302" y="2208276"/>
            <a:ext cx="38100" cy="382904"/>
          </a:xfrm>
          <a:custGeom>
            <a:avLst/>
            <a:gdLst/>
            <a:ahLst/>
            <a:cxnLst/>
            <a:rect l="0" t="0" r="0" b="0"/>
            <a:pathLst>
              <a:path w="60" h="602">
                <a:moveTo>
                  <a:pt x="30" y="602"/>
                </a:moveTo>
                <a:lnTo>
                  <a:pt x="30" y="0"/>
                </a:ln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60" name="path"/>
          <p:cNvSpPr/>
          <p:nvPr/>
        </p:nvSpPr>
        <p:spPr>
          <a:xfrm>
            <a:off x="7927721" y="2208276"/>
            <a:ext cx="38100" cy="382904"/>
          </a:xfrm>
          <a:custGeom>
            <a:avLst/>
            <a:gdLst/>
            <a:ahLst/>
            <a:cxnLst/>
            <a:rect l="0" t="0" r="0" b="0"/>
            <a:pathLst>
              <a:path w="60" h="602">
                <a:moveTo>
                  <a:pt x="30" y="0"/>
                </a:moveTo>
                <a:lnTo>
                  <a:pt x="30" y="602"/>
                </a:ln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62" name="path"/>
          <p:cNvSpPr/>
          <p:nvPr/>
        </p:nvSpPr>
        <p:spPr>
          <a:xfrm>
            <a:off x="1200302" y="6031865"/>
            <a:ext cx="38100" cy="381177"/>
          </a:xfrm>
          <a:custGeom>
            <a:avLst/>
            <a:gdLst/>
            <a:ahLst/>
            <a:cxnLst/>
            <a:rect l="0" t="0" r="0" b="0"/>
            <a:pathLst>
              <a:path w="60" h="600">
                <a:moveTo>
                  <a:pt x="30" y="600"/>
                </a:moveTo>
                <a:lnTo>
                  <a:pt x="30" y="0"/>
                </a:ln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64" name="path"/>
          <p:cNvSpPr/>
          <p:nvPr/>
        </p:nvSpPr>
        <p:spPr>
          <a:xfrm>
            <a:off x="7927721" y="6031865"/>
            <a:ext cx="38100" cy="381177"/>
          </a:xfrm>
          <a:custGeom>
            <a:avLst/>
            <a:gdLst/>
            <a:ahLst/>
            <a:cxnLst/>
            <a:rect l="0" t="0" r="0" b="0"/>
            <a:pathLst>
              <a:path w="60" h="600">
                <a:moveTo>
                  <a:pt x="30" y="0"/>
                </a:moveTo>
                <a:lnTo>
                  <a:pt x="30" y="600"/>
                </a:ln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rect"/>
          <p:cNvSpPr/>
          <p:nvPr/>
        </p:nvSpPr>
        <p:spPr>
          <a:xfrm>
            <a:off x="4269104" y="1209294"/>
            <a:ext cx="3550412" cy="664717"/>
          </a:xfrm>
          <a:prstGeom prst="rect">
            <a:avLst/>
          </a:prstGeom>
          <a:solidFill>
            <a:srgbClr val="C0000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aphicFrame>
        <p:nvGraphicFramePr>
          <p:cNvPr id="468" name="table 468"/>
          <p:cNvGraphicFramePr>
            <a:graphicFrameLocks noGrp="1"/>
          </p:cNvGraphicFramePr>
          <p:nvPr/>
        </p:nvGraphicFramePr>
        <p:xfrm>
          <a:off x="725004" y="1372190"/>
          <a:ext cx="10638155" cy="5139054"/>
        </p:xfrm>
        <a:graphic>
          <a:graphicData uri="http://schemas.openxmlformats.org/drawingml/2006/table">
            <a:tbl>
              <a:tblPr/>
              <a:tblGrid>
                <a:gridCol w="10638155"/>
              </a:tblGrid>
              <a:tr h="510095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6000"/>
                        </a:lnSpc>
                      </a:pPr>
                      <a:endParaRPr lang="en-US" altLang="en-US" sz="100" dirty="0"/>
                    </a:p>
                    <a:p>
                      <a:pPr marL="4614545" algn="l" rtl="0" eaLnBrk="0">
                        <a:lnSpc>
                          <a:spcPct val="100000"/>
                        </a:lnSpc>
                      </a:pPr>
                      <a:r>
                        <a:rPr sz="2700" b="1" kern="0" spc="8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重要提示</a:t>
                      </a:r>
                      <a:endParaRPr lang="en-US" altLang="en-US" sz="2700" dirty="0"/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lang="en-US" altLang="en-US" sz="1000" dirty="0"/>
                    </a:p>
                    <a:p>
                      <a:pPr marL="514985" algn="l" rtl="0" eaLnBrk="0">
                        <a:lnSpc>
                          <a:spcPct val="97000"/>
                        </a:lnSpc>
                        <a:spcBef>
                          <a:spcPts val="725"/>
                        </a:spcBef>
                      </a:pPr>
                      <a:r>
                        <a:rPr sz="2400" b="1" kern="0" spc="-5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省总工会158号文</a:t>
                      </a:r>
                      <a:r>
                        <a:rPr sz="2400" b="1" kern="0" spc="-6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件第二十条规定：</a:t>
                      </a:r>
                      <a:endParaRPr lang="en-US" altLang="en-US" sz="2400" dirty="0"/>
                    </a:p>
                    <a:p>
                      <a:pPr marL="810895" algn="l" rtl="0" eaLnBrk="0">
                        <a:lnSpc>
                          <a:spcPct val="89000"/>
                        </a:lnSpc>
                        <a:spcBef>
                          <a:spcPts val="1535"/>
                        </a:spcBef>
                      </a:pPr>
                      <a:r>
                        <a:rPr sz="2400" b="1" kern="0" spc="-4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 一）财务报销附件要齐全：</a:t>
                      </a:r>
                      <a:r>
                        <a:rPr lang="zh-CN"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举办</a:t>
                      </a:r>
                      <a:r>
                        <a:rPr lang="zh-CN"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活动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要有</a:t>
                      </a:r>
                      <a:r>
                        <a:rPr sz="2000" b="1" kern="0" spc="-5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通知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、</a:t>
                      </a:r>
                      <a:r>
                        <a:rPr lang="zh-CN" sz="2000" b="1" kern="0" spc="-5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活动</a:t>
                      </a:r>
                      <a:r>
                        <a:rPr sz="2000" b="1" kern="0" spc="-5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方案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和</a:t>
                      </a:r>
                      <a:r>
                        <a:rPr sz="2000" b="1" kern="0" spc="-5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实际参加人员签</a:t>
                      </a:r>
                      <a:endParaRPr lang="en-US" altLang="en-US" sz="2000" dirty="0"/>
                    </a:p>
                    <a:p>
                      <a:pPr marL="425450" indent="1905" algn="l" rtl="0" eaLnBrk="0">
                        <a:lnSpc>
                          <a:spcPct val="153000"/>
                        </a:lnSpc>
                        <a:spcBef>
                          <a:spcPts val="55"/>
                        </a:spcBef>
                      </a:pPr>
                      <a:r>
                        <a:rPr sz="2000" b="1" kern="0" spc="-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到表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；对个人</a:t>
                      </a:r>
                      <a:r>
                        <a:rPr lang="zh-CN"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发放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奖励、</a:t>
                      </a:r>
                      <a:r>
                        <a:rPr lang="zh-CN"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补助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、慰问金、奖品、纪念品、慰问品、蛋糕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券、货物</a:t>
                      </a:r>
                      <a:r>
                        <a:rPr lang="zh-CN"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领取券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、      观摩凭证、劳务费等，必须</a:t>
                      </a: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实名制发放 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，</a:t>
                      </a: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签领审</a:t>
                      </a:r>
                      <a:r>
                        <a:rPr sz="2000" b="1" kern="0" spc="-4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批手续齐全</a:t>
                      </a: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；购物</a:t>
                      </a:r>
                      <a:r>
                        <a:rPr lang="zh-CN"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发票</a:t>
                      </a: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要写明具体品名、      </a:t>
                      </a: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数量、单价、金额</a:t>
                      </a:r>
                      <a:r>
                        <a:rPr lang="zh-CN"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或</a:t>
                      </a: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附购物清单。</a:t>
                      </a:r>
                      <a:endParaRPr lang="en-US" altLang="en-US" sz="2000" dirty="0"/>
                    </a:p>
                    <a:p>
                      <a:pPr algn="l" rtl="0" eaLnBrk="0">
                        <a:lnSpc>
                          <a:spcPct val="121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21000"/>
                        </a:lnSpc>
                      </a:pPr>
                      <a:r>
                        <a:rPr lang="en-US" sz="2400" b="1" kern="0" spc="-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      </a:t>
                      </a:r>
                      <a:r>
                        <a:rPr sz="2400" b="1" kern="0" spc="-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（二）举办</a:t>
                      </a:r>
                      <a:r>
                        <a:rPr lang="zh-CN" sz="2400" b="1" kern="0" spc="-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活动</a:t>
                      </a:r>
                      <a:r>
                        <a:rPr lang="zh-CN" sz="2400" b="1" kern="0" spc="-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</a:t>
                      </a:r>
                      <a:r>
                        <a:rPr sz="2400" b="1" kern="0" spc="-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可违反</a:t>
                      </a:r>
                      <a:r>
                        <a:rPr sz="24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规定发放补贴、纪念品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，比赛竞赛</a:t>
                      </a:r>
                      <a:r>
                        <a:rPr lang="zh-CN"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活动</a:t>
                      </a: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不可普发安</a:t>
                      </a:r>
                      <a:endParaRPr lang="en-US" altLang="en-US" sz="2000" dirty="0"/>
                    </a:p>
                    <a:p>
                      <a:pPr marL="427990" indent="-3810" algn="l" rtl="0" eaLnBrk="0">
                        <a:lnSpc>
                          <a:spcPct val="155000"/>
                        </a:lnSpc>
                        <a:spcBef>
                          <a:spcPts val="40"/>
                        </a:spcBef>
                      </a:pPr>
                      <a:r>
                        <a:rPr sz="2000" b="1" kern="0" spc="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慰奖、鼓励奖、</a:t>
                      </a:r>
                      <a:r>
                        <a:rPr lang="zh-CN" sz="2000" b="1" kern="0" spc="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参与</a:t>
                      </a:r>
                      <a:r>
                        <a:rPr sz="2000" b="1" kern="0" spc="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奖等</a:t>
                      </a:r>
                      <a:r>
                        <a:rPr lang="zh-CN" sz="2000" b="1" kern="0" spc="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，不</a:t>
                      </a: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可对参加上级工会</a:t>
                      </a:r>
                      <a:r>
                        <a:rPr lang="zh-CN"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或</a:t>
                      </a: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其他部门</a:t>
                      </a:r>
                      <a:r>
                        <a:rPr lang="zh-CN"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举办</a:t>
                      </a: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的文体比赛的获奖人员        </a:t>
                      </a: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再配套</a:t>
                      </a:r>
                      <a:r>
                        <a:rPr lang="zh-CN"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发放</a:t>
                      </a: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奖励，</a:t>
                      </a:r>
                      <a:r>
                        <a:rPr lang="zh-CN"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举办</a:t>
                      </a: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部门没有</a:t>
                      </a:r>
                      <a:r>
                        <a:rPr lang="zh-CN"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发放</a:t>
                      </a: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奖励的，参加单位</a:t>
                      </a:r>
                      <a:r>
                        <a:rPr lang="zh-CN"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不可</a:t>
                      </a: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另行奖励。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70" name="textbox 470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472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pSp>
        <p:nvGrpSpPr>
          <p:cNvPr id="70" name="group 70"/>
          <p:cNvGrpSpPr/>
          <p:nvPr/>
        </p:nvGrpSpPr>
        <p:grpSpPr>
          <a:xfrm rot="21600000">
            <a:off x="4269104" y="1316990"/>
            <a:ext cx="3550412" cy="557021"/>
            <a:chOff x="0" y="0"/>
            <a:chExt cx="3550412" cy="557021"/>
          </a:xfrm>
        </p:grpSpPr>
        <p:sp>
          <p:nvSpPr>
            <p:cNvPr id="474" name="path"/>
            <p:cNvSpPr/>
            <p:nvPr/>
          </p:nvSpPr>
          <p:spPr>
            <a:xfrm>
              <a:off x="0" y="411226"/>
              <a:ext cx="145669" cy="145795"/>
            </a:xfrm>
            <a:custGeom>
              <a:avLst/>
              <a:gdLst/>
              <a:ahLst/>
              <a:cxnLst/>
              <a:rect l="0" t="0" r="0" b="0"/>
              <a:pathLst>
                <a:path w="229" h="229">
                  <a:moveTo>
                    <a:pt x="199" y="199"/>
                  </a:moveTo>
                  <a:cubicBezTo>
                    <a:pt x="105" y="199"/>
                    <a:pt x="30" y="123"/>
                    <a:pt x="30" y="30"/>
                  </a:cubicBezTo>
                </a:path>
              </a:pathLst>
            </a:custGeom>
            <a:noFill/>
            <a:ln w="38100" cap="flat">
              <a:solidFill>
                <a:srgbClr val="C00000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476" name="path"/>
            <p:cNvSpPr/>
            <p:nvPr/>
          </p:nvSpPr>
          <p:spPr>
            <a:xfrm>
              <a:off x="3512312" y="0"/>
              <a:ext cx="38100" cy="430276"/>
            </a:xfrm>
            <a:custGeom>
              <a:avLst/>
              <a:gdLst/>
              <a:ahLst/>
              <a:cxnLst/>
              <a:rect l="0" t="0" r="0" b="0"/>
              <a:pathLst>
                <a:path w="60" h="677">
                  <a:moveTo>
                    <a:pt x="30" y="0"/>
                  </a:moveTo>
                  <a:lnTo>
                    <a:pt x="30" y="677"/>
                  </a:lnTo>
                </a:path>
              </a:pathLst>
            </a:custGeom>
            <a:noFill/>
            <a:ln w="38100" cap="flat">
              <a:solidFill>
                <a:srgbClr val="C00000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478" name="path"/>
          <p:cNvSpPr/>
          <p:nvPr/>
        </p:nvSpPr>
        <p:spPr>
          <a:xfrm>
            <a:off x="4269104" y="1190244"/>
            <a:ext cx="3550412" cy="145796"/>
          </a:xfrm>
          <a:custGeom>
            <a:avLst/>
            <a:gdLst/>
            <a:ahLst/>
            <a:cxnLst/>
            <a:rect l="0" t="0" r="0" b="0"/>
            <a:pathLst>
              <a:path w="5591" h="229">
                <a:moveTo>
                  <a:pt x="30" y="199"/>
                </a:moveTo>
                <a:cubicBezTo>
                  <a:pt x="30" y="106"/>
                  <a:pt x="105" y="30"/>
                  <a:pt x="199" y="30"/>
                </a:cubicBezTo>
                <a:lnTo>
                  <a:pt x="5391" y="30"/>
                </a:lnTo>
                <a:cubicBezTo>
                  <a:pt x="5485" y="30"/>
                  <a:pt x="5561" y="106"/>
                  <a:pt x="5561" y="199"/>
                </a:cubicBez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480" name="picture 48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  <p:sp>
        <p:nvSpPr>
          <p:cNvPr id="482" name="path"/>
          <p:cNvSpPr/>
          <p:nvPr/>
        </p:nvSpPr>
        <p:spPr>
          <a:xfrm>
            <a:off x="4395723" y="1835911"/>
            <a:ext cx="3297047" cy="38100"/>
          </a:xfrm>
          <a:custGeom>
            <a:avLst/>
            <a:gdLst/>
            <a:ahLst/>
            <a:cxnLst/>
            <a:rect l="0" t="0" r="0" b="0"/>
            <a:pathLst>
              <a:path w="5192" h="60">
                <a:moveTo>
                  <a:pt x="5192" y="30"/>
                </a:moveTo>
                <a:lnTo>
                  <a:pt x="0" y="30"/>
                </a:ln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rect"/>
          <p:cNvSpPr/>
          <p:nvPr/>
        </p:nvSpPr>
        <p:spPr>
          <a:xfrm>
            <a:off x="4269104" y="1209294"/>
            <a:ext cx="3550412" cy="664717"/>
          </a:xfrm>
          <a:prstGeom prst="rect">
            <a:avLst/>
          </a:prstGeom>
          <a:solidFill>
            <a:srgbClr val="C0000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aphicFrame>
        <p:nvGraphicFramePr>
          <p:cNvPr id="486" name="table 486"/>
          <p:cNvGraphicFramePr>
            <a:graphicFrameLocks noGrp="1"/>
          </p:cNvGraphicFramePr>
          <p:nvPr/>
        </p:nvGraphicFramePr>
        <p:xfrm>
          <a:off x="725004" y="1372190"/>
          <a:ext cx="10638155" cy="5139054"/>
        </p:xfrm>
        <a:graphic>
          <a:graphicData uri="http://schemas.openxmlformats.org/drawingml/2006/table">
            <a:tbl>
              <a:tblPr/>
              <a:tblGrid>
                <a:gridCol w="10638155"/>
              </a:tblGrid>
              <a:tr h="510095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6000"/>
                        </a:lnSpc>
                      </a:pPr>
                      <a:endParaRPr lang="en-US" altLang="en-US" sz="100" dirty="0"/>
                    </a:p>
                    <a:p>
                      <a:pPr marL="4614545" algn="l" rtl="0" eaLnBrk="0">
                        <a:lnSpc>
                          <a:spcPct val="100000"/>
                        </a:lnSpc>
                      </a:pPr>
                      <a:r>
                        <a:rPr sz="2700" b="1" kern="0" spc="8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重要提示</a:t>
                      </a:r>
                      <a:endParaRPr lang="en-US" altLang="en-US" sz="2700" dirty="0"/>
                    </a:p>
                    <a:p>
                      <a:pPr algn="l" rtl="0" eaLnBrk="0">
                        <a:lnSpc>
                          <a:spcPct val="133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33000"/>
                        </a:lnSpc>
                      </a:pPr>
                      <a:endParaRPr lang="en-US" altLang="en-US" sz="1000" dirty="0"/>
                    </a:p>
                    <a:p>
                      <a:pPr marL="887730" algn="l" rtl="0" eaLnBrk="0">
                        <a:lnSpc>
                          <a:spcPct val="89000"/>
                        </a:lnSpc>
                        <a:spcBef>
                          <a:spcPts val="605"/>
                        </a:spcBef>
                      </a:pP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（三）基层工会采购的货物、工程和服务，在政府采购目录内</a:t>
                      </a:r>
                      <a:r>
                        <a:rPr lang="zh-CN"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或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限额标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准以上的，参</a:t>
                      </a:r>
                      <a:endParaRPr lang="en-US" altLang="en-US" sz="2000" dirty="0"/>
                    </a:p>
                    <a:p>
                      <a:pPr marL="425450" indent="3810" algn="l" rtl="0" eaLnBrk="0">
                        <a:lnSpc>
                          <a:spcPct val="158000"/>
                        </a:lnSpc>
                        <a:spcBef>
                          <a:spcPts val="5"/>
                        </a:spcBef>
                      </a:pP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照本单位</a:t>
                      </a:r>
                      <a:r>
                        <a:rPr lang="zh-CN"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行政规定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执行；在政府采购目录外、限额标准以内的，可采用</a:t>
                      </a:r>
                      <a:r>
                        <a:rPr sz="2000" kern="0" spc="2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</a:t>
                      </a:r>
                      <a:r>
                        <a:rPr sz="2000" b="1" kern="0" spc="-3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“货比三家”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等       </a:t>
                      </a: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方式自行</a:t>
                      </a:r>
                      <a:r>
                        <a:rPr lang="zh-CN"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组织</a:t>
                      </a: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采购。</a:t>
                      </a:r>
                      <a:endParaRPr lang="en-US" altLang="en-US" sz="2000" dirty="0"/>
                    </a:p>
                    <a:p>
                      <a:pPr algn="l" rtl="0" eaLnBrk="0">
                        <a:lnSpc>
                          <a:spcPct val="11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8000"/>
                        </a:lnSpc>
                      </a:pPr>
                      <a:endParaRPr lang="en-US" altLang="en-US" sz="1000" dirty="0"/>
                    </a:p>
                    <a:p>
                      <a:pPr marL="823595" algn="l" rtl="0" eaLnBrk="0">
                        <a:lnSpc>
                          <a:spcPct val="89000"/>
                        </a:lnSpc>
                        <a:spcBef>
                          <a:spcPts val="610"/>
                        </a:spcBef>
                      </a:pP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（四）活劢可</a:t>
                      </a:r>
                      <a:r>
                        <a:rPr lang="zh-CN"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组织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开展看电影、春秋游</a:t>
                      </a: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（当天往返</a:t>
                      </a: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），</a:t>
                      </a: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文体比赛可収放奖品</a:t>
                      </a:r>
                      <a:r>
                        <a:rPr lang="zh-CN"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或</a:t>
                      </a: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奖金，</a:t>
                      </a:r>
                      <a:endParaRPr lang="en-US" altLang="en-US" sz="2000" dirty="0"/>
                    </a:p>
                    <a:p>
                      <a:pPr marL="427990" indent="-1270" algn="l" rtl="0" eaLnBrk="0">
                        <a:lnSpc>
                          <a:spcPct val="154000"/>
                        </a:lnSpc>
                        <a:spcBef>
                          <a:spcPts val="10"/>
                        </a:spcBef>
                      </a:pP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校工会根据我校情况设置第一名奖</a:t>
                      </a: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金为150元，其他名次逐级递减；建议各类比赛奖励         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设置以奖金为主。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88" name="picture 4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8044873" y="5009692"/>
            <a:ext cx="3287231" cy="1564134"/>
          </a:xfrm>
          <a:prstGeom prst="rect">
            <a:avLst/>
          </a:prstGeom>
        </p:spPr>
      </p:pic>
      <p:sp>
        <p:nvSpPr>
          <p:cNvPr id="490" name="textbox 490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492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94" name="path"/>
          <p:cNvSpPr/>
          <p:nvPr/>
        </p:nvSpPr>
        <p:spPr>
          <a:xfrm>
            <a:off x="4269104" y="1190244"/>
            <a:ext cx="3550412" cy="145796"/>
          </a:xfrm>
          <a:custGeom>
            <a:avLst/>
            <a:gdLst/>
            <a:ahLst/>
            <a:cxnLst/>
            <a:rect l="0" t="0" r="0" b="0"/>
            <a:pathLst>
              <a:path w="5591" h="229">
                <a:moveTo>
                  <a:pt x="30" y="199"/>
                </a:moveTo>
                <a:cubicBezTo>
                  <a:pt x="30" y="106"/>
                  <a:pt x="105" y="30"/>
                  <a:pt x="199" y="30"/>
                </a:cubicBezTo>
                <a:lnTo>
                  <a:pt x="5391" y="30"/>
                </a:lnTo>
                <a:cubicBezTo>
                  <a:pt x="5485" y="30"/>
                  <a:pt x="5561" y="106"/>
                  <a:pt x="5561" y="199"/>
                </a:cubicBez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496" name="picture 4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rect"/>
          <p:cNvSpPr/>
          <p:nvPr/>
        </p:nvSpPr>
        <p:spPr>
          <a:xfrm>
            <a:off x="4269104" y="1209294"/>
            <a:ext cx="3550412" cy="664717"/>
          </a:xfrm>
          <a:prstGeom prst="rect">
            <a:avLst/>
          </a:prstGeom>
          <a:solidFill>
            <a:srgbClr val="C0000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500" name="picture 5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9474550" y="3233297"/>
            <a:ext cx="2692052" cy="3025455"/>
          </a:xfrm>
          <a:prstGeom prst="rect">
            <a:avLst/>
          </a:prstGeom>
        </p:spPr>
      </p:pic>
      <p:graphicFrame>
        <p:nvGraphicFramePr>
          <p:cNvPr id="502" name="table 502"/>
          <p:cNvGraphicFramePr>
            <a:graphicFrameLocks noGrp="1"/>
          </p:cNvGraphicFramePr>
          <p:nvPr/>
        </p:nvGraphicFramePr>
        <p:xfrm>
          <a:off x="1312545" y="1372190"/>
          <a:ext cx="9463405" cy="5151754"/>
        </p:xfrm>
        <a:graphic>
          <a:graphicData uri="http://schemas.openxmlformats.org/drawingml/2006/table">
            <a:tbl>
              <a:tblPr/>
              <a:tblGrid>
                <a:gridCol w="9463405"/>
              </a:tblGrid>
              <a:tr h="511365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3000"/>
                        </a:lnSpc>
                      </a:pPr>
                      <a:endParaRPr lang="en-US" altLang="en-US" sz="100" dirty="0"/>
                    </a:p>
                    <a:p>
                      <a:pPr marL="4201160" algn="l" rtl="0" eaLnBrk="0">
                        <a:lnSpc>
                          <a:spcPct val="100000"/>
                        </a:lnSpc>
                      </a:pPr>
                      <a:r>
                        <a:rPr sz="2700" b="1" kern="0" spc="8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八</a:t>
                      </a:r>
                      <a:r>
                        <a:rPr lang="zh-CN" sz="2700" b="1" kern="0" spc="8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</a:t>
                      </a:r>
                      <a:r>
                        <a:rPr sz="2700" b="1" kern="0" spc="8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准</a:t>
                      </a:r>
                      <a:endParaRPr lang="en-US" altLang="en-US" sz="2700" dirty="0"/>
                    </a:p>
                    <a:p>
                      <a:pPr algn="l" rtl="0" eaLnBrk="0">
                        <a:lnSpc>
                          <a:spcPct val="178000"/>
                        </a:lnSpc>
                      </a:pPr>
                      <a:endParaRPr lang="en-US" altLang="en-US" sz="1000" dirty="0"/>
                    </a:p>
                    <a:p>
                      <a:pPr marL="428625" algn="l" rtl="0" eaLnBrk="0">
                        <a:lnSpc>
                          <a:spcPct val="97000"/>
                        </a:lnSpc>
                        <a:spcBef>
                          <a:spcPts val="600"/>
                        </a:spcBef>
                      </a:pP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基层工会应严格执行以下</a:t>
                      </a:r>
                      <a:r>
                        <a:rPr lang="zh-CN"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规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定：</a:t>
                      </a:r>
                      <a:endParaRPr lang="en-US" altLang="en-US" sz="2000" dirty="0"/>
                    </a:p>
                    <a:p>
                      <a:pPr marL="825500" algn="l" rtl="0" eaLnBrk="0">
                        <a:lnSpc>
                          <a:spcPct val="95000"/>
                        </a:lnSpc>
                        <a:spcBef>
                          <a:spcPts val="1150"/>
                        </a:spcBef>
                      </a:pPr>
                      <a:r>
                        <a:rPr sz="2000" kern="0" spc="-1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 一）</a:t>
                      </a:r>
                      <a:r>
                        <a:rPr lang="zh-CN" sz="2000" b="1" kern="0" spc="-1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不准</a:t>
                      </a:r>
                      <a:r>
                        <a:rPr sz="2000" kern="0" spc="-1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使用工会经费请客送</a:t>
                      </a:r>
                      <a:r>
                        <a:rPr sz="2000" kern="0" spc="-1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礼。</a:t>
                      </a:r>
                      <a:endParaRPr lang="en-US" altLang="en-US" sz="2000" dirty="0"/>
                    </a:p>
                    <a:p>
                      <a:pPr marL="825500" algn="l" rtl="0" eaLnBrk="0">
                        <a:lnSpc>
                          <a:spcPct val="89000"/>
                        </a:lnSpc>
                        <a:spcBef>
                          <a:spcPts val="1235"/>
                        </a:spcBef>
                      </a:pP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（二）</a:t>
                      </a:r>
                      <a:r>
                        <a:rPr lang="zh-CN" sz="2000" b="1" kern="0" spc="-1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不准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违反工会经费使用</a:t>
                      </a:r>
                      <a:r>
                        <a:rPr lang="zh-CN"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规定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，</a:t>
                      </a:r>
                      <a:r>
                        <a:rPr lang="zh-CN"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滥收</a:t>
                      </a: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奖金、津贴、补贴。</a:t>
                      </a:r>
                      <a:endParaRPr lang="en-US" altLang="en-US" sz="2000" dirty="0"/>
                    </a:p>
                    <a:p>
                      <a:pPr marL="825500" algn="l" rtl="0" eaLnBrk="0">
                        <a:lnSpc>
                          <a:spcPts val="3505"/>
                        </a:lnSpc>
                      </a:pPr>
                      <a:r>
                        <a:rPr sz="2000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（三）</a:t>
                      </a:r>
                      <a:r>
                        <a:rPr lang="zh-CN" sz="2000" b="1" kern="0" spc="-1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不准</a:t>
                      </a:r>
                      <a:r>
                        <a:rPr sz="2000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使用工会经费从事高消费性娱乐和健身活劢。</a:t>
                      </a:r>
                      <a:endParaRPr lang="en-US" altLang="en-US" sz="2000" dirty="0"/>
                    </a:p>
                    <a:p>
                      <a:pPr marL="825500" algn="l" rtl="0" eaLnBrk="0">
                        <a:lnSpc>
                          <a:spcPct val="95000"/>
                        </a:lnSpc>
                        <a:spcBef>
                          <a:spcPts val="1350"/>
                        </a:spcBef>
                      </a:pPr>
                      <a:r>
                        <a:rPr sz="20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（四）</a:t>
                      </a:r>
                      <a:r>
                        <a:rPr lang="zh-CN" sz="2000" b="1" kern="0" spc="-1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不准</a:t>
                      </a:r>
                      <a:r>
                        <a:rPr sz="20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单位行政利用工会账户，违觃设</a:t>
                      </a:r>
                      <a:r>
                        <a:rPr sz="20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立  “小金库”。</a:t>
                      </a:r>
                      <a:endParaRPr lang="en-US" altLang="en-US" sz="2000" dirty="0"/>
                    </a:p>
                    <a:p>
                      <a:pPr marL="826135" algn="l" rtl="0" eaLnBrk="0">
                        <a:lnSpc>
                          <a:spcPct val="89000"/>
                        </a:lnSpc>
                        <a:spcBef>
                          <a:spcPts val="1235"/>
                        </a:spcBef>
                      </a:pP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（五）</a:t>
                      </a:r>
                      <a:r>
                        <a:rPr lang="zh-CN" sz="2000" b="1" kern="0" spc="-1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不准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将工会账户</a:t>
                      </a:r>
                      <a:r>
                        <a:rPr lang="zh-CN"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开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单位行政账户，使工会经费开支失去控制。</a:t>
                      </a:r>
                      <a:endParaRPr lang="en-US" altLang="en-US" sz="2000" dirty="0"/>
                    </a:p>
                    <a:p>
                      <a:pPr marL="825500" algn="l" rtl="0" eaLnBrk="0">
                        <a:lnSpc>
                          <a:spcPts val="3505"/>
                        </a:lnSpc>
                      </a:pP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（六）</a:t>
                      </a:r>
                      <a:r>
                        <a:rPr lang="zh-CN" sz="2000" b="1" kern="0" spc="-1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不准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截留、挪用工会</a:t>
                      </a:r>
                      <a:r>
                        <a:rPr sz="2000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经费。</a:t>
                      </a:r>
                      <a:endParaRPr lang="en-US" altLang="en-US" sz="2000" dirty="0"/>
                    </a:p>
                    <a:p>
                      <a:pPr marL="825500" algn="l" rtl="0" eaLnBrk="0">
                        <a:lnSpc>
                          <a:spcPct val="89000"/>
                        </a:lnSpc>
                        <a:spcBef>
                          <a:spcPts val="1355"/>
                        </a:spcBef>
                      </a:pP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（七）</a:t>
                      </a:r>
                      <a:r>
                        <a:rPr lang="zh-CN" sz="2000" b="1" kern="0" spc="-1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不准</a:t>
                      </a: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用工会经费</a:t>
                      </a:r>
                      <a:r>
                        <a:rPr lang="zh-CN"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参加</a:t>
                      </a: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非法集资活劢，</a:t>
                      </a:r>
                      <a:r>
                        <a:rPr lang="zh-CN"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或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为非法集资</a:t>
                      </a:r>
                      <a:r>
                        <a:rPr lang="zh-CN"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活动</a:t>
                      </a:r>
                      <a:r>
                        <a:rPr sz="20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提供经济担保。</a:t>
                      </a:r>
                      <a:endParaRPr lang="en-US" altLang="en-US" sz="2000" dirty="0"/>
                    </a:p>
                    <a:p>
                      <a:pPr marL="825500" algn="l" rtl="0" eaLnBrk="0">
                        <a:lnSpc>
                          <a:spcPts val="3505"/>
                        </a:lnSpc>
                      </a:pPr>
                      <a:r>
                        <a:rPr sz="20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（八）</a:t>
                      </a:r>
                      <a:r>
                        <a:rPr lang="zh-CN" sz="2000" b="1" kern="0" spc="-12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不准</a:t>
                      </a:r>
                      <a:r>
                        <a:rPr sz="20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用工会经费报销</a:t>
                      </a:r>
                      <a:r>
                        <a:rPr lang="zh-CN" sz="20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与</a:t>
                      </a:r>
                      <a:r>
                        <a:rPr sz="20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工</a:t>
                      </a:r>
                      <a:r>
                        <a:rPr sz="20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会</a:t>
                      </a:r>
                      <a:r>
                        <a:rPr lang="zh-CN" sz="20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活动</a:t>
                      </a:r>
                      <a:r>
                        <a:rPr sz="20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无关的费用。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04" name="textbox 504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506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508" name="path"/>
          <p:cNvSpPr/>
          <p:nvPr/>
        </p:nvSpPr>
        <p:spPr>
          <a:xfrm>
            <a:off x="4269104" y="1190244"/>
            <a:ext cx="3550412" cy="145796"/>
          </a:xfrm>
          <a:custGeom>
            <a:avLst/>
            <a:gdLst/>
            <a:ahLst/>
            <a:cxnLst/>
            <a:rect l="0" t="0" r="0" b="0"/>
            <a:pathLst>
              <a:path w="5591" h="229">
                <a:moveTo>
                  <a:pt x="30" y="199"/>
                </a:moveTo>
                <a:cubicBezTo>
                  <a:pt x="30" y="106"/>
                  <a:pt x="105" y="30"/>
                  <a:pt x="199" y="30"/>
                </a:cubicBezTo>
                <a:lnTo>
                  <a:pt x="5391" y="30"/>
                </a:lnTo>
                <a:cubicBezTo>
                  <a:pt x="5485" y="30"/>
                  <a:pt x="5561" y="106"/>
                  <a:pt x="5561" y="199"/>
                </a:cubicBezTo>
              </a:path>
            </a:pathLst>
          </a:custGeom>
          <a:noFill/>
          <a:ln w="38100" cap="flat">
            <a:solidFill>
              <a:srgbClr val="C00000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510" name="picture 5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" name="picture 5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4246879" y="1602740"/>
            <a:ext cx="4095750" cy="4095750"/>
          </a:xfrm>
          <a:prstGeom prst="rect">
            <a:avLst/>
          </a:prstGeom>
        </p:spPr>
      </p:pic>
      <p:sp>
        <p:nvSpPr>
          <p:cNvPr id="514" name="textbox 514"/>
          <p:cNvSpPr/>
          <p:nvPr/>
        </p:nvSpPr>
        <p:spPr>
          <a:xfrm>
            <a:off x="482536" y="321055"/>
            <a:ext cx="6656705" cy="69088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06000"/>
              </a:lnSpc>
            </a:pPr>
            <a:endParaRPr lang="en-US" altLang="en-US" sz="900" dirty="0"/>
          </a:p>
          <a:p>
            <a:pPr marL="413385" algn="l" rtl="0" eaLnBrk="0">
              <a:lnSpc>
                <a:spcPct val="97000"/>
              </a:lnSpc>
              <a:spcBef>
                <a:spcPts val="0"/>
              </a:spcBef>
              <a:tabLst>
                <a:tab pos="706755" algn="l"/>
              </a:tabLst>
            </a:pPr>
            <a:r>
              <a:rPr sz="36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3600" b="1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六、武院教工之家微信公众号</a:t>
            </a:r>
            <a:endParaRPr lang="en-US" altLang="en-US" sz="3600" dirty="0"/>
          </a:p>
        </p:txBody>
      </p:sp>
      <p:sp>
        <p:nvSpPr>
          <p:cNvPr id="516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518" name="picture 5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picture 5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0"/>
            <a:ext cx="12192000" cy="6857997"/>
          </a:xfrm>
          <a:prstGeom prst="rect">
            <a:avLst/>
          </a:prstGeom>
        </p:spPr>
      </p:pic>
      <p:sp>
        <p:nvSpPr>
          <p:cNvPr id="522" name="textbox 522"/>
          <p:cNvSpPr/>
          <p:nvPr/>
        </p:nvSpPr>
        <p:spPr>
          <a:xfrm>
            <a:off x="4104321" y="1911867"/>
            <a:ext cx="4045584" cy="9759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0000"/>
              </a:lnSpc>
            </a:pPr>
            <a:endParaRPr lang="en-US" altLang="en-US" sz="100" dirty="0"/>
          </a:p>
          <a:p>
            <a:pPr marL="12700" algn="l" rtl="0" eaLnBrk="0">
              <a:lnSpc>
                <a:spcPct val="97000"/>
              </a:lnSpc>
              <a:spcBef>
                <a:spcPts val="0"/>
              </a:spcBef>
            </a:pPr>
            <a:r>
              <a:rPr sz="6400" kern="0" spc="-550" dirty="0">
                <a:solidFill>
                  <a:srgbClr val="C00000">
                    <a:alpha val="100000"/>
                  </a:srgbClr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感谢观看！</a:t>
            </a:r>
            <a:endParaRPr lang="en-US" altLang="en-US" sz="6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0" name="table 250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367280" y="2421890"/>
          <a:ext cx="7839075" cy="3610610"/>
        </p:xfrm>
        <a:graphic>
          <a:graphicData uri="http://schemas.openxmlformats.org/drawingml/2006/table">
            <a:tbl>
              <a:tblPr/>
              <a:tblGrid>
                <a:gridCol w="7839075"/>
              </a:tblGrid>
              <a:tr h="361061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9000"/>
                        </a:lnSpc>
                      </a:pPr>
                      <a:endParaRPr lang="en-US" altLang="en-US" sz="300" dirty="0"/>
                    </a:p>
                    <a:p>
                      <a:pPr marL="178435" algn="l" rtl="0" eaLnBrk="0">
                        <a:lnSpc>
                          <a:spcPct val="98000"/>
                        </a:lnSpc>
                        <a:spcBef>
                          <a:spcPts val="0"/>
                        </a:spcBef>
                      </a:pPr>
                      <a:r>
                        <a:rPr sz="2400" b="1" kern="0" spc="-1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材料准备</a:t>
                      </a:r>
                      <a:r>
                        <a:rPr sz="1800" b="1" kern="0" spc="-1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endParaRPr sz="1800" b="1" kern="0" spc="-10" dirty="0">
                        <a:solidFill>
                          <a:srgbClr val="2E75B6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78435" indent="0" algn="l" rtl="0" eaLnBrk="0" fontAlgn="auto">
                        <a:lnSpc>
                          <a:spcPts val="2400"/>
                        </a:lnSpc>
                        <a:spcBef>
                          <a:spcPts val="0"/>
                        </a:spcBef>
                      </a:pPr>
                      <a:r>
                        <a:rPr lang="en-US" altLang="en-US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</a:t>
                      </a:r>
                      <a:r>
                        <a:rPr lang="zh-CN" altLang="en-US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、报销审批单</a:t>
                      </a:r>
                      <a:endParaRPr lang="zh-CN" altLang="en-US" sz="2000" b="1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78435" indent="0" algn="l" rtl="0" eaLnBrk="0" fontAlgn="auto">
                        <a:lnSpc>
                          <a:spcPts val="2400"/>
                        </a:lnSpc>
                        <a:spcBef>
                          <a:spcPts val="0"/>
                        </a:spcBef>
                      </a:pPr>
                      <a:r>
                        <a:rPr lang="en-US" altLang="zh-CN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r>
                        <a:rPr lang="zh-CN" altLang="en-US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、工会会员名单确认（需要到我这里确认）</a:t>
                      </a:r>
                      <a:endParaRPr lang="zh-CN" altLang="en-US" sz="2000" b="1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78435" indent="0" algn="l" rtl="0" eaLnBrk="0" fontAlgn="auto">
                        <a:lnSpc>
                          <a:spcPts val="2400"/>
                        </a:lnSpc>
                        <a:spcBef>
                          <a:spcPts val="0"/>
                        </a:spcBef>
                      </a:pPr>
                      <a:r>
                        <a:rPr lang="en-US" altLang="zh-CN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</a:t>
                      </a:r>
                      <a:r>
                        <a:rPr lang="zh-CN" altLang="en-US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、会议纪要</a:t>
                      </a:r>
                      <a:endParaRPr lang="zh-CN" altLang="en-US" sz="2000" b="1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78435" indent="0" algn="l" rtl="0" eaLnBrk="0" fontAlgn="auto">
                        <a:lnSpc>
                          <a:spcPts val="2400"/>
                        </a:lnSpc>
                        <a:spcBef>
                          <a:spcPts val="0"/>
                        </a:spcBef>
                      </a:pPr>
                      <a:r>
                        <a:rPr lang="en-US" altLang="zh-CN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</a:t>
                      </a:r>
                      <a:r>
                        <a:rPr lang="zh-CN" altLang="en-US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、采购方案</a:t>
                      </a:r>
                      <a:endParaRPr lang="zh-CN" altLang="en-US" sz="2000" b="1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78435" indent="0" algn="l" rtl="0" eaLnBrk="0" fontAlgn="auto">
                        <a:lnSpc>
                          <a:spcPts val="2400"/>
                        </a:lnSpc>
                        <a:spcBef>
                          <a:spcPts val="0"/>
                        </a:spcBef>
                      </a:pPr>
                      <a:r>
                        <a:rPr lang="en-US" altLang="zh-CN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</a:t>
                      </a:r>
                      <a:r>
                        <a:rPr lang="zh-CN" altLang="en-US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、购置申请表（用资产处最新表格）</a:t>
                      </a:r>
                      <a:endParaRPr lang="zh-CN" altLang="en-US" sz="2000" b="1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78435" indent="0" algn="l" rtl="0" eaLnBrk="0" fontAlgn="auto">
                        <a:lnSpc>
                          <a:spcPts val="2400"/>
                        </a:lnSpc>
                        <a:spcBef>
                          <a:spcPts val="0"/>
                        </a:spcBef>
                      </a:pPr>
                      <a:r>
                        <a:rPr lang="en-US" altLang="zh-CN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</a:t>
                      </a:r>
                      <a:r>
                        <a:rPr lang="zh-CN" altLang="en-US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、询价材料</a:t>
                      </a:r>
                      <a:endParaRPr lang="zh-CN" altLang="en-US" sz="2000" b="1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78435" indent="0" algn="l" rtl="0" eaLnBrk="0" fontAlgn="auto">
                        <a:lnSpc>
                          <a:spcPts val="2400"/>
                        </a:lnSpc>
                        <a:spcBef>
                          <a:spcPts val="0"/>
                        </a:spcBef>
                      </a:pPr>
                      <a:r>
                        <a:rPr lang="en-US" altLang="zh-CN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</a:t>
                      </a:r>
                      <a:r>
                        <a:rPr lang="zh-CN" altLang="en-US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、签领单</a:t>
                      </a:r>
                      <a:endParaRPr lang="zh-CN" altLang="en-US" sz="2000" b="1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78435" indent="0" algn="l" rtl="0" eaLnBrk="0" fontAlgn="auto">
                        <a:lnSpc>
                          <a:spcPts val="2400"/>
                        </a:lnSpc>
                        <a:spcBef>
                          <a:spcPts val="0"/>
                        </a:spcBef>
                      </a:pPr>
                      <a:r>
                        <a:rPr lang="en-US" altLang="zh-CN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</a:t>
                      </a:r>
                      <a:r>
                        <a:rPr lang="zh-CN" altLang="en-US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、发票及清单（发票超过</a:t>
                      </a:r>
                      <a:r>
                        <a:rPr lang="en-US" altLang="zh-CN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</a:t>
                      </a:r>
                      <a:r>
                        <a:rPr lang="zh-CN" altLang="en-US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万需要验证）</a:t>
                      </a:r>
                      <a:endParaRPr lang="zh-CN" altLang="en-US" sz="2000" b="1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78435" indent="0" algn="l" rtl="0" eaLnBrk="0" fontAlgn="auto">
                        <a:lnSpc>
                          <a:spcPts val="2400"/>
                        </a:lnSpc>
                        <a:spcBef>
                          <a:spcPts val="0"/>
                        </a:spcBef>
                      </a:pPr>
                      <a:r>
                        <a:rPr lang="en-US" altLang="zh-CN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</a:t>
                      </a:r>
                      <a:r>
                        <a:rPr lang="zh-CN" altLang="en-US" sz="20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、商品分类表</a:t>
                      </a:r>
                      <a:endParaRPr lang="zh-CN" altLang="en-US" sz="2000" b="1" dirty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4" name="textbox 254"/>
          <p:cNvSpPr/>
          <p:nvPr/>
        </p:nvSpPr>
        <p:spPr>
          <a:xfrm>
            <a:off x="1177025" y="446963"/>
            <a:ext cx="4487545" cy="50165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73000"/>
              </a:lnSpc>
            </a:pPr>
            <a:endParaRPr lang="en-US" altLang="en-US" sz="100" dirty="0"/>
          </a:p>
          <a:p>
            <a:pPr marL="12700" algn="l" rtl="0" eaLnBrk="0">
              <a:lnSpc>
                <a:spcPct val="98000"/>
              </a:lnSpc>
            </a:pP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graphicFrame>
        <p:nvGraphicFramePr>
          <p:cNvPr id="256" name="table 256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660650" y="1086485"/>
          <a:ext cx="7252335" cy="833755"/>
        </p:xfrm>
        <a:graphic>
          <a:graphicData uri="http://schemas.openxmlformats.org/drawingml/2006/table">
            <a:tbl>
              <a:tblPr>
                <a:solidFill>
                  <a:srgbClr val="BDD7EE"/>
                </a:solidFill>
              </a:tblPr>
              <a:tblGrid>
                <a:gridCol w="7252335"/>
              </a:tblGrid>
              <a:tr h="83375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5000"/>
                        </a:lnSpc>
                      </a:pPr>
                      <a:endParaRPr lang="en-US" altLang="en-US" sz="800" dirty="0"/>
                    </a:p>
                    <a:p>
                      <a:pPr marL="935355" algn="l" rtl="0" eaLnBrk="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zh-CN" sz="3200" b="1" kern="0" spc="-40" dirty="0">
                          <a:solidFill>
                            <a:srgbClr val="1F4E79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法定节假日和生日慰问品采购发放</a:t>
                      </a:r>
                      <a:endParaRPr lang="zh-CN" sz="3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</a:tbl>
          </a:graphicData>
        </a:graphic>
      </p:graphicFrame>
      <p:pic>
        <p:nvPicPr>
          <p:cNvPr id="258" name="picture 2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  <p:sp>
        <p:nvSpPr>
          <p:cNvPr id="260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pSp>
        <p:nvGrpSpPr>
          <p:cNvPr id="40" name="group 40"/>
          <p:cNvGrpSpPr/>
          <p:nvPr/>
        </p:nvGrpSpPr>
        <p:grpSpPr>
          <a:xfrm rot="21600000">
            <a:off x="6047596" y="2058035"/>
            <a:ext cx="474758" cy="188797"/>
            <a:chOff x="0" y="0"/>
            <a:chExt cx="474758" cy="188797"/>
          </a:xfrm>
        </p:grpSpPr>
        <p:sp>
          <p:nvSpPr>
            <p:cNvPr id="270" name="path"/>
            <p:cNvSpPr/>
            <p:nvPr/>
          </p:nvSpPr>
          <p:spPr>
            <a:xfrm>
              <a:off x="2302" y="0"/>
              <a:ext cx="470153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BDD7EE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72" name="path"/>
            <p:cNvSpPr/>
            <p:nvPr/>
          </p:nvSpPr>
          <p:spPr>
            <a:xfrm>
              <a:off x="0" y="85521"/>
              <a:ext cx="474758" cy="103275"/>
            </a:xfrm>
            <a:custGeom>
              <a:avLst/>
              <a:gdLst/>
              <a:ahLst/>
              <a:cxnLst/>
              <a:rect l="0" t="0" r="0" b="0"/>
              <a:pathLst>
                <a:path w="747" h="162">
                  <a:moveTo>
                    <a:pt x="744" y="9"/>
                  </a:moveTo>
                  <a:lnTo>
                    <a:pt x="373" y="153"/>
                  </a:lnTo>
                  <a:lnTo>
                    <a:pt x="3" y="9"/>
                  </a:lnTo>
                </a:path>
              </a:pathLst>
            </a:custGeom>
            <a:noFill/>
            <a:ln w="12700" cap="flat">
              <a:solidFill>
                <a:srgbClr val="BDD7EE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278" name="path"/>
          <p:cNvSpPr/>
          <p:nvPr/>
        </p:nvSpPr>
        <p:spPr>
          <a:xfrm>
            <a:off x="6051803" y="1913890"/>
            <a:ext cx="470153" cy="104139"/>
          </a:xfrm>
          <a:custGeom>
            <a:avLst/>
            <a:gdLst/>
            <a:ahLst/>
            <a:cxnLst/>
            <a:rect l="0" t="0" r="0" b="0"/>
            <a:pathLst>
              <a:path w="740" h="163">
                <a:moveTo>
                  <a:pt x="0" y="153"/>
                </a:moveTo>
                <a:lnTo>
                  <a:pt x="185" y="153"/>
                </a:lnTo>
                <a:lnTo>
                  <a:pt x="185" y="10"/>
                </a:lnTo>
                <a:lnTo>
                  <a:pt x="555" y="10"/>
                </a:lnTo>
                <a:lnTo>
                  <a:pt x="555" y="153"/>
                </a:lnTo>
                <a:lnTo>
                  <a:pt x="740" y="153"/>
                </a:lnTo>
              </a:path>
            </a:pathLst>
          </a:custGeom>
          <a:noFill/>
          <a:ln w="12700" cap="flat">
            <a:solidFill>
              <a:srgbClr val="BDD7EE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table 128"/>
          <p:cNvGraphicFramePr>
            <a:graphicFrameLocks noGrp="1"/>
          </p:cNvGraphicFramePr>
          <p:nvPr/>
        </p:nvGraphicFramePr>
        <p:xfrm>
          <a:off x="689406" y="1079119"/>
          <a:ext cx="10720705" cy="5655310"/>
        </p:xfrm>
        <a:graphic>
          <a:graphicData uri="http://schemas.openxmlformats.org/drawingml/2006/table">
            <a:tbl>
              <a:tblPr/>
              <a:tblGrid>
                <a:gridCol w="512444"/>
                <a:gridCol w="2273300"/>
                <a:gridCol w="2236470"/>
                <a:gridCol w="2588260"/>
                <a:gridCol w="3110230"/>
              </a:tblGrid>
              <a:tr h="394969"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lang="en-US" altLang="en-US" sz="600" dirty="0"/>
                    </a:p>
                    <a:p>
                      <a:pPr marL="1169670" algn="l" rtl="0" eaLnBrk="0">
                        <a:lnSpc>
                          <a:spcPct val="97000"/>
                        </a:lnSpc>
                        <a:spcBef>
                          <a:spcPts val="0"/>
                        </a:spcBef>
                      </a:pPr>
                      <a:r>
                        <a:rPr sz="1800" b="1" kern="0" spc="-2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项目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lang="en-US" altLang="en-US" sz="600" dirty="0"/>
                    </a:p>
                    <a:p>
                      <a:pPr marL="891540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800" b="1" kern="0" spc="-2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形式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lang="en-US" altLang="en-US" sz="600" dirty="0"/>
                    </a:p>
                    <a:p>
                      <a:pPr marL="1067435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800" b="1" kern="0" spc="-1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金额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lang="en-US" altLang="en-US" sz="600" dirty="0"/>
                    </a:p>
                    <a:p>
                      <a:pPr marL="1098550" algn="l" rtl="0" eaLnBrk="0">
                        <a:lnSpc>
                          <a:spcPct val="97000"/>
                        </a:lnSpc>
                        <a:spcBef>
                          <a:spcPts val="0"/>
                        </a:spcBef>
                      </a:pPr>
                      <a:r>
                        <a:rPr sz="1800" b="1" kern="0" spc="-1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注意事项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04800">
                <a:tc gridSpan="2">
                  <a:txBody>
                    <a:bodyPr/>
                    <a:lstStyle/>
                    <a:p>
                      <a:pPr algn="l" rtl="0" eaLnBrk="0">
                        <a:lnSpc>
                          <a:spcPct val="116000"/>
                        </a:lnSpc>
                      </a:pP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8000"/>
                        </a:lnSpc>
                      </a:pP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4000"/>
                        </a:lnSpc>
                      </a:pP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5000"/>
                        </a:lnSpc>
                      </a:pP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60">
                <a:tc rowSpan="5">
                  <a:txBody>
                    <a:bodyPr/>
                    <a:lstStyle/>
                    <a:p>
                      <a:pPr algn="l" rtl="0" eaLnBrk="0">
                        <a:lnSpc>
                          <a:spcPct val="106000"/>
                        </a:lnSpc>
                      </a:pPr>
                      <a:endParaRPr lang="en-US" altLang="en-US" sz="1000" dirty="0"/>
                    </a:p>
                    <a:p>
                      <a:pPr marL="386715" algn="l" rtl="0" eaLnBrk="0">
                        <a:lnSpc>
                          <a:spcPct val="90000"/>
                        </a:lnSpc>
                        <a:spcBef>
                          <a:spcPts val="5"/>
                        </a:spcBef>
                      </a:pPr>
                      <a:r>
                        <a:rPr sz="1400" b="1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慰问</a:t>
                      </a:r>
                      <a:r>
                        <a:rPr sz="1400" b="1" kern="0" spc="-2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sz="1400" b="1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和</a:t>
                      </a:r>
                      <a:r>
                        <a:rPr sz="1400" b="1" kern="0" spc="-2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sz="1400" b="1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补</a:t>
                      </a:r>
                      <a:r>
                        <a:rPr lang="zh-CN" sz="1400" b="1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助</a:t>
                      </a:r>
                      <a:endParaRPr lang="zh-CN" sz="1400" b="1" kern="0" spc="9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500" dirty="0"/>
                    </a:p>
                    <a:p>
                      <a:pPr marL="692150" algn="l" rtl="0" eaLnBrk="0">
                        <a:lnSpc>
                          <a:spcPct val="98000"/>
                        </a:lnSpc>
                        <a:spcBef>
                          <a:spcPts val="0"/>
                        </a:spcBef>
                      </a:pPr>
                      <a:r>
                        <a:rPr sz="1400" b="1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结婚、生育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500" dirty="0"/>
                    </a:p>
                    <a:p>
                      <a:pPr marL="674370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现金</a:t>
                      </a:r>
                      <a:r>
                        <a:rPr lang="zh-CN" altLang="en-US"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或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实物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500" dirty="0"/>
                    </a:p>
                    <a:p>
                      <a:pPr marL="1099820" algn="l" rtl="0" eaLnBrk="0">
                        <a:lnSpc>
                          <a:spcPct val="84000"/>
                        </a:lnSpc>
                        <a:spcBef>
                          <a:spcPts val="0"/>
                        </a:spcBef>
                      </a:pPr>
                      <a:r>
                        <a:rPr sz="1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1000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500" dirty="0"/>
                    </a:p>
                    <a:p>
                      <a:pPr marL="1197610" algn="l" rtl="0" eaLnBrk="0">
                        <a:lnSpc>
                          <a:spcPct val="97000"/>
                        </a:lnSpc>
                        <a:spcBef>
                          <a:spcPts val="0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双方会员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835">
                <a:tc vMerge="1"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500" dirty="0"/>
                    </a:p>
                    <a:p>
                      <a:pPr marL="246380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b="1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住院、重大疾病未住院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500" dirty="0"/>
                    </a:p>
                    <a:p>
                      <a:pPr marL="674370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现金</a:t>
                      </a:r>
                      <a:r>
                        <a:rPr lang="zh-CN" altLang="en-US"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或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实物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600" dirty="0"/>
                    </a:p>
                    <a:p>
                      <a:pPr marL="1099820" algn="l" rtl="0" eaLnBrk="0">
                        <a:lnSpc>
                          <a:spcPct val="84000"/>
                        </a:lnSpc>
                        <a:spcBef>
                          <a:spcPts val="5"/>
                        </a:spcBef>
                      </a:pPr>
                      <a:r>
                        <a:rPr sz="1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1000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500" dirty="0"/>
                    </a:p>
                    <a:p>
                      <a:pPr marL="1019810" algn="l" rtl="0" eaLnBrk="0">
                        <a:lnSpc>
                          <a:spcPct val="98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含水果、花篮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04">
                <a:tc vMerge="1"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9000"/>
                        </a:lnSpc>
                      </a:pPr>
                      <a:endParaRPr lang="en-US" altLang="en-US" sz="400" dirty="0"/>
                    </a:p>
                    <a:p>
                      <a:pPr marL="960755" algn="l" rtl="0" eaLnBrk="0">
                        <a:lnSpc>
                          <a:spcPct val="98000"/>
                        </a:lnSpc>
                        <a:spcBef>
                          <a:spcPts val="5"/>
                        </a:spcBef>
                      </a:pPr>
                      <a:r>
                        <a:rPr sz="1400" b="1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去世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9000"/>
                        </a:lnSpc>
                      </a:pPr>
                      <a:endParaRPr lang="en-US" altLang="en-US" sz="400" dirty="0"/>
                    </a:p>
                    <a:p>
                      <a:pPr marL="697230" algn="l" rtl="0" eaLnBrk="0">
                        <a:lnSpc>
                          <a:spcPct val="98000"/>
                        </a:lnSpc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现金+花圈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9000"/>
                        </a:lnSpc>
                      </a:pPr>
                      <a:endParaRPr lang="en-US" altLang="en-US" sz="400" dirty="0"/>
                    </a:p>
                    <a:p>
                      <a:pPr marL="251460" algn="l" rtl="0" eaLnBrk="0">
                        <a:lnSpc>
                          <a:spcPct val="97000"/>
                        </a:lnSpc>
                        <a:spcBef>
                          <a:spcPts val="0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会员2000，直系亲属1000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7000"/>
                        </a:lnSpc>
                      </a:pPr>
                      <a:endParaRPr lang="en-US" altLang="en-US" sz="400" dirty="0"/>
                    </a:p>
                    <a:p>
                      <a:pPr marL="862965" algn="l" rtl="0" eaLnBrk="0">
                        <a:lnSpc>
                          <a:spcPct val="98000"/>
                        </a:lnSpc>
                        <a:spcBef>
                          <a:spcPts val="0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报销花圈200以内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160">
                <a:tc vMerge="1"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6000"/>
                        </a:lnSpc>
                      </a:pPr>
                      <a:endParaRPr lang="en-US" altLang="en-US" sz="1000" dirty="0"/>
                    </a:p>
                    <a:p>
                      <a:pPr marL="960120" algn="l" rtl="0" eaLnBrk="0">
                        <a:lnSpc>
                          <a:spcPct val="98000"/>
                        </a:lnSpc>
                        <a:spcBef>
                          <a:spcPts val="5"/>
                        </a:spcBef>
                      </a:pPr>
                      <a:r>
                        <a:rPr sz="1400" b="1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退休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7000"/>
                        </a:lnSpc>
                      </a:pPr>
                      <a:endParaRPr lang="en-US" altLang="en-US" sz="1000" dirty="0"/>
                    </a:p>
                    <a:p>
                      <a:pPr marL="942340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实物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2000"/>
                        </a:lnSpc>
                      </a:pPr>
                      <a:endParaRPr lang="en-US" altLang="en-US" sz="1000" dirty="0"/>
                    </a:p>
                    <a:p>
                      <a:pPr marL="1099820" algn="l" rtl="0" eaLnBrk="0">
                        <a:lnSpc>
                          <a:spcPct val="84000"/>
                        </a:lnSpc>
                        <a:spcBef>
                          <a:spcPts val="5"/>
                        </a:spcBef>
                      </a:pPr>
                      <a:r>
                        <a:rPr sz="1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1000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8000"/>
                        </a:lnSpc>
                      </a:pPr>
                      <a:endParaRPr lang="en-US" altLang="en-US" sz="400" dirty="0"/>
                    </a:p>
                    <a:p>
                      <a:pPr marL="560070" algn="l" rtl="0" eaLnBrk="0">
                        <a:lnSpc>
                          <a:spcPct val="97000"/>
                        </a:lnSpc>
                        <a:spcBef>
                          <a:spcPts val="0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座谈会、干鲜水果人均20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769">
                <a:tc vMerge="1"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4000"/>
                        </a:lnSpc>
                      </a:pPr>
                      <a:endParaRPr lang="en-US" altLang="en-US" sz="500" dirty="0"/>
                    </a:p>
                    <a:p>
                      <a:pPr marL="790575" algn="l" rtl="0" eaLnBrk="0">
                        <a:lnSpc>
                          <a:spcPct val="97000"/>
                        </a:lnSpc>
                        <a:spcBef>
                          <a:spcPts val="0"/>
                        </a:spcBef>
                      </a:pPr>
                      <a:r>
                        <a:rPr sz="1400" b="1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医疗</a:t>
                      </a:r>
                      <a:r>
                        <a:rPr lang="zh-CN" sz="1400" b="1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互助</a:t>
                      </a:r>
                      <a:endParaRPr lang="zh-CN" sz="1400" b="1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941705" algn="l" rtl="0" eaLnBrk="0">
                        <a:lnSpc>
                          <a:spcPct val="98000"/>
                        </a:lnSpc>
                        <a:spcBef>
                          <a:spcPts val="5"/>
                        </a:spcBef>
                      </a:pPr>
                      <a:r>
                        <a:rPr lang="zh-CN"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补助</a:t>
                      </a:r>
                      <a:endParaRPr lang="zh-CN" sz="1400" kern="0" spc="-1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00380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以市总工会文件为主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752475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仅限当年</a:t>
                      </a:r>
                      <a:r>
                        <a:rPr lang="zh-CN" sz="14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发生</a:t>
                      </a:r>
                      <a:r>
                        <a:rPr sz="14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费用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70">
                <a:tc rowSpan="8">
                  <a:txBody>
                    <a:bodyPr/>
                    <a:lstStyle/>
                    <a:p>
                      <a:pPr algn="l" rtl="0" eaLnBrk="0">
                        <a:lnSpc>
                          <a:spcPct val="106000"/>
                        </a:lnSpc>
                      </a:pPr>
                      <a:endParaRPr lang="en-US" altLang="en-US" sz="1000" dirty="0"/>
                    </a:p>
                    <a:p>
                      <a:pPr marL="1179195" algn="l" rtl="0" eaLnBrk="0">
                        <a:lnSpc>
                          <a:spcPct val="89000"/>
                        </a:lnSpc>
                        <a:spcBef>
                          <a:spcPts val="5"/>
                        </a:spcBef>
                      </a:pPr>
                      <a:r>
                        <a:rPr lang="zh-CN" sz="1400" b="1" kern="0" spc="2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活动</a:t>
                      </a:r>
                      <a:r>
                        <a:rPr sz="1400" b="1" kern="0" spc="2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比赛</a:t>
                      </a:r>
                      <a:endParaRPr lang="en-US" altLang="en-US" sz="1400" dirty="0"/>
                    </a:p>
                  </a:txBody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rtl="0" eaLnBrk="0">
                        <a:lnSpc>
                          <a:spcPct val="12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2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2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9000"/>
                        </a:lnSpc>
                      </a:pPr>
                      <a:endParaRPr lang="en-US" altLang="en-US" sz="100" dirty="0"/>
                    </a:p>
                    <a:p>
                      <a:pPr marL="313690" algn="l" rtl="0" eaLnBrk="0">
                        <a:lnSpc>
                          <a:spcPct val="97000"/>
                        </a:lnSpc>
                      </a:pPr>
                      <a:r>
                        <a:rPr sz="1400" b="1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基层分工会文体</a:t>
                      </a:r>
                      <a:r>
                        <a:rPr lang="zh-CN" sz="1400" b="1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活动</a:t>
                      </a:r>
                      <a:endParaRPr lang="en-US" altLang="en-US" sz="1400" dirty="0"/>
                    </a:p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9000"/>
                        </a:lnSpc>
                      </a:pPr>
                      <a:r>
                        <a:rPr sz="1400" b="1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（电影、比赛、春秋游</a:t>
                      </a:r>
                      <a:r>
                        <a:rPr sz="1400" b="1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sz="1400" b="1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、知识竞赛宣讲、演讲等）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700" dirty="0"/>
                    </a:p>
                    <a:p>
                      <a:pPr marL="673100" algn="l" rtl="0" eaLnBrk="0">
                        <a:lnSpc>
                          <a:spcPct val="98000"/>
                        </a:lnSpc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各单位</a:t>
                      </a:r>
                      <a:r>
                        <a:rPr lang="zh-CN"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组织</a:t>
                      </a:r>
                      <a:endParaRPr lang="zh-CN" sz="1400" kern="0" spc="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8000"/>
                        </a:lnSpc>
                      </a:pPr>
                      <a:endParaRPr lang="en-US" altLang="en-US" sz="700" dirty="0"/>
                    </a:p>
                    <a:p>
                      <a:pPr marL="527050" algn="l" rtl="0" eaLnBrk="0">
                        <a:lnSpc>
                          <a:spcPct val="98000"/>
                        </a:lnSpc>
                        <a:spcBef>
                          <a:spcPts val="5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年经费300/年*人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均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marL="842010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具体报账流程见后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70">
                <a:tc vMerge="1"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8000"/>
                        </a:lnSpc>
                      </a:pPr>
                      <a:endParaRPr lang="en-US" altLang="en-US" sz="700" dirty="0"/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lang="en-US" altLang="en-US" sz="100" dirty="0"/>
                    </a:p>
                    <a:p>
                      <a:pPr marL="675005" algn="l" rtl="0" eaLnBrk="0">
                        <a:lnSpc>
                          <a:spcPct val="98000"/>
                        </a:lnSpc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奖金</a:t>
                      </a:r>
                      <a:r>
                        <a:rPr lang="zh-CN" altLang="en-US"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或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奖品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marL="515620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一等150，其他递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减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zh-CN" sz="1400" kern="0" spc="-1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r>
                        <a:rPr lang="zh-CN"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en-US" altLang="zh-CN"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     </a:t>
                      </a:r>
                      <a:r>
                        <a:rPr lang="zh-CN"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不超过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三分之二获奖</a:t>
                      </a:r>
                      <a:endParaRPr lang="zh-CN" altLang="en-US" sz="1000" dirty="0">
                        <a:ea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70">
                <a:tc vMerge="1"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marL="762000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参赛服装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800" dirty="0"/>
                    </a:p>
                    <a:p>
                      <a:pPr marL="1148715" algn="l" rtl="0" eaLnBrk="0">
                        <a:lnSpc>
                          <a:spcPct val="84000"/>
                        </a:lnSpc>
                        <a:spcBef>
                          <a:spcPts val="5"/>
                        </a:spcBef>
                      </a:pPr>
                      <a:r>
                        <a:rPr sz="1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300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marL="219075" algn="l" rtl="0" eaLnBrk="0">
                        <a:lnSpc>
                          <a:spcPct val="97000"/>
                        </a:lnSpc>
                        <a:spcBef>
                          <a:spcPts val="0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仅限参加上级工会</a:t>
                      </a:r>
                      <a:r>
                        <a:rPr lang="zh-CN"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组织</a:t>
                      </a: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的文体活劢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70">
                <a:tc vMerge="1"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700" dirty="0"/>
                    </a:p>
                    <a:p>
                      <a:pPr marL="584200" algn="l" rtl="0" eaLnBrk="0">
                        <a:lnSpc>
                          <a:spcPct val="97000"/>
                        </a:lnSpc>
                        <a:spcBef>
                          <a:spcPts val="0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教练裁判评委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700" dirty="0"/>
                    </a:p>
                    <a:p>
                      <a:pPr marL="94615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半天500（工作人员半天1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50）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308610" algn="l" rtl="0" eaLnBrk="0">
                        <a:lnSpc>
                          <a:spcPct val="97000"/>
                        </a:lnSpc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本单位限节假日，机关参公例外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70">
                <a:tc vMerge="1"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942340" algn="l" rtl="0" eaLnBrk="0">
                        <a:lnSpc>
                          <a:spcPct val="97000"/>
                        </a:lnSpc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实物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800" dirty="0"/>
                    </a:p>
                    <a:p>
                      <a:pPr marL="1151890" algn="l" rtl="0" eaLnBrk="0">
                        <a:lnSpc>
                          <a:spcPct val="84000"/>
                        </a:lnSpc>
                      </a:pPr>
                      <a:r>
                        <a:rPr sz="14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100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7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595630" algn="l" rtl="0" eaLnBrk="0">
                        <a:lnSpc>
                          <a:spcPct val="97000"/>
                        </a:lnSpc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次数</a:t>
                      </a:r>
                      <a:r>
                        <a:rPr lang="zh-CN"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</a:t>
                      </a: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限，包含在300内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70">
                <a:tc vMerge="1"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873125" algn="l" rtl="0" eaLnBrk="0">
                        <a:lnSpc>
                          <a:spcPct val="97000"/>
                        </a:lnSpc>
                      </a:pPr>
                      <a:r>
                        <a:rPr sz="1400" b="1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工作餐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700" dirty="0"/>
                    </a:p>
                    <a:p>
                      <a:pPr marL="770255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比赛竞赛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700" dirty="0"/>
                    </a:p>
                    <a:p>
                      <a:pPr marL="305435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50/餐+20点心饮料+</a:t>
                      </a:r>
                      <a:r>
                        <a:rPr sz="1400" b="1" kern="0" spc="-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保险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700" dirty="0"/>
                    </a:p>
                    <a:p>
                      <a:pPr marL="315595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含集训。</a:t>
                      </a:r>
                      <a:r>
                        <a:rPr lang="zh-CN"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活动</a:t>
                      </a: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20点心饮料+保险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70">
                <a:tc vMerge="1"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marL="852805" algn="l" rtl="0" eaLnBrk="0">
                        <a:lnSpc>
                          <a:spcPct val="98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春秋游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700" dirty="0"/>
                    </a:p>
                    <a:p>
                      <a:pPr marL="305435" algn="l" rtl="0" eaLnBrk="0">
                        <a:lnSpc>
                          <a:spcPct val="98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50/餐+20点心饮料+</a:t>
                      </a:r>
                      <a:r>
                        <a:rPr sz="1400" b="1" kern="0" spc="-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保险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700" dirty="0"/>
                    </a:p>
                    <a:p>
                      <a:pPr marL="762635" algn="l" rtl="0" eaLnBrk="0">
                        <a:lnSpc>
                          <a:spcPct val="98000"/>
                        </a:lnSpc>
                        <a:spcBef>
                          <a:spcPts val="5"/>
                        </a:spcBef>
                      </a:pPr>
                      <a:r>
                        <a:rPr lang="zh-CN"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</a:t>
                      </a: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限省内   当天往返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320">
                <a:tc vMerge="1">
                  <a:tcPr marL="0" marR="0" marT="0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700" dirty="0"/>
                    </a:p>
                    <a:p>
                      <a:pPr marL="515620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lang="zh-CN" sz="1400" b="1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劳动</a:t>
                      </a:r>
                      <a:r>
                        <a:rPr sz="1400" b="1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和技能竞赛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marL="675005" algn="l" rtl="0" eaLnBrk="0">
                        <a:lnSpc>
                          <a:spcPct val="98000"/>
                        </a:lnSpc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奖金</a:t>
                      </a:r>
                      <a:r>
                        <a:rPr lang="en-US"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+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奖品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marL="908685" algn="l" rtl="0" eaLnBrk="0">
                        <a:lnSpc>
                          <a:spcPct val="98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最高1000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marL="662305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项目参不人数三分之一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0" name="textbox 130"/>
          <p:cNvSpPr/>
          <p:nvPr/>
        </p:nvSpPr>
        <p:spPr>
          <a:xfrm>
            <a:off x="482536" y="321055"/>
            <a:ext cx="5182234" cy="645159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tabLst>
                <a:tab pos="72072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四、基层工会经费</a:t>
            </a:r>
            <a:r>
              <a:rPr sz="3200" b="1" kern="0" spc="5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支出标准</a:t>
            </a:r>
            <a:endParaRPr lang="en-US" altLang="en-US" sz="3200" dirty="0"/>
          </a:p>
        </p:txBody>
      </p:sp>
      <p:sp>
        <p:nvSpPr>
          <p:cNvPr id="132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34" name="picture 1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1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4141805"/>
            <a:ext cx="3199066" cy="2716193"/>
          </a:xfrm>
          <a:prstGeom prst="rect">
            <a:avLst/>
          </a:prstGeom>
        </p:spPr>
      </p:pic>
      <p:graphicFrame>
        <p:nvGraphicFramePr>
          <p:cNvPr id="138" name="table 138"/>
          <p:cNvGraphicFramePr>
            <a:graphicFrameLocks noGrp="1"/>
          </p:cNvGraphicFramePr>
          <p:nvPr/>
        </p:nvGraphicFramePr>
        <p:xfrm>
          <a:off x="3382898" y="3071622"/>
          <a:ext cx="4681854" cy="1757045"/>
        </p:xfrm>
        <a:graphic>
          <a:graphicData uri="http://schemas.openxmlformats.org/drawingml/2006/table">
            <a:tbl>
              <a:tblPr/>
              <a:tblGrid>
                <a:gridCol w="4681854"/>
              </a:tblGrid>
              <a:tr h="17189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4000"/>
                        </a:lnSpc>
                      </a:pPr>
                      <a:endParaRPr lang="en-US" altLang="en-US" sz="1000" dirty="0"/>
                    </a:p>
                    <a:p>
                      <a:pPr marL="198120" algn="l" rtl="0" eaLnBrk="0">
                        <a:lnSpc>
                          <a:spcPct val="98000"/>
                        </a:lnSpc>
                        <a:spcBef>
                          <a:spcPts val="0"/>
                        </a:spcBef>
                      </a:pPr>
                      <a:r>
                        <a:rPr sz="2400" b="1" kern="0" spc="-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材料准备</a:t>
                      </a:r>
                      <a:r>
                        <a:rPr sz="1800" b="1" kern="0" spc="-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endParaRPr lang="en-US" altLang="en-US" sz="1800" dirty="0"/>
                    </a:p>
                    <a:p>
                      <a:pPr marL="476250" algn="l" rtl="0" eaLnBrk="0">
                        <a:lnSpc>
                          <a:spcPct val="89000"/>
                        </a:lnSpc>
                        <a:spcBef>
                          <a:spcPts val="1185"/>
                        </a:spcBef>
                      </a:pP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①</a:t>
                      </a:r>
                      <a:r>
                        <a:rPr lang="zh-CN"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报销审批单</a:t>
                      </a:r>
                      <a:endParaRPr sz="18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476250" algn="l" rtl="0" eaLnBrk="0">
                        <a:lnSpc>
                          <a:spcPct val="89000"/>
                        </a:lnSpc>
                        <a:spcBef>
                          <a:spcPts val="1185"/>
                        </a:spcBef>
                      </a:pP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②</a:t>
                      </a: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结婚证复印件</a:t>
                      </a:r>
                      <a:endParaRPr lang="en-US" altLang="en-US" sz="1800" dirty="0"/>
                    </a:p>
                    <a:p>
                      <a:pPr marL="476250" algn="l" rtl="0" eaLnBrk="0">
                        <a:lnSpc>
                          <a:spcPts val="3240"/>
                        </a:lnSpc>
                      </a:pP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②填写领款单</a:t>
                      </a:r>
                      <a:endParaRPr lang="en-US" altLang="en-US" sz="1800" dirty="0"/>
                    </a:p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15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0" name="table 140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420110" y="5266690"/>
          <a:ext cx="4681855" cy="1080770"/>
        </p:xfrm>
        <a:graphic>
          <a:graphicData uri="http://schemas.openxmlformats.org/drawingml/2006/table">
            <a:tbl>
              <a:tblPr/>
              <a:tblGrid>
                <a:gridCol w="4681855"/>
              </a:tblGrid>
              <a:tr h="108077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135255" algn="l" rtl="0" eaLnBrk="0">
                        <a:lnSpc>
                          <a:spcPct val="97000"/>
                        </a:lnSpc>
                      </a:pPr>
                      <a:r>
                        <a:rPr sz="2400" b="1" kern="0" spc="-7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材料提交</a:t>
                      </a:r>
                      <a:r>
                        <a:rPr sz="1800" b="1" kern="0" spc="-7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r>
                        <a:rPr sz="18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二级分工会主席审批、校工会审批后提交至财务处。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2" name="table 142"/>
          <p:cNvGraphicFramePr>
            <a:graphicFrameLocks noGrp="1"/>
          </p:cNvGraphicFramePr>
          <p:nvPr/>
        </p:nvGraphicFramePr>
        <p:xfrm>
          <a:off x="8542845" y="4884635"/>
          <a:ext cx="2237740" cy="1467485"/>
        </p:xfrm>
        <a:graphic>
          <a:graphicData uri="http://schemas.openxmlformats.org/drawingml/2006/table">
            <a:tbl>
              <a:tblPr/>
              <a:tblGrid>
                <a:gridCol w="2237740"/>
              </a:tblGrid>
              <a:tr h="145796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99"/>
                    </a:solidFill>
                  </a:tcPr>
                </a:tc>
              </a:tr>
            </a:tbl>
          </a:graphicData>
        </a:graphic>
      </p:graphicFrame>
      <p:pic>
        <p:nvPicPr>
          <p:cNvPr id="144" name="picture 1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8552307" y="4894160"/>
            <a:ext cx="2176653" cy="1406905"/>
          </a:xfrm>
          <a:prstGeom prst="rect">
            <a:avLst/>
          </a:prstGeom>
        </p:spPr>
      </p:pic>
      <p:sp>
        <p:nvSpPr>
          <p:cNvPr id="146" name="textbox 146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148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50" name="picture 1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8761149" y="2415710"/>
            <a:ext cx="1813913" cy="1612078"/>
          </a:xfrm>
          <a:prstGeom prst="rect">
            <a:avLst/>
          </a:prstGeom>
        </p:spPr>
      </p:pic>
      <p:graphicFrame>
        <p:nvGraphicFramePr>
          <p:cNvPr id="152" name="table 152"/>
          <p:cNvGraphicFramePr>
            <a:graphicFrameLocks noGrp="1"/>
          </p:cNvGraphicFramePr>
          <p:nvPr/>
        </p:nvGraphicFramePr>
        <p:xfrm>
          <a:off x="4252213" y="1143127"/>
          <a:ext cx="2912110" cy="639445"/>
        </p:xfrm>
        <a:graphic>
          <a:graphicData uri="http://schemas.openxmlformats.org/drawingml/2006/table">
            <a:tbl>
              <a:tblPr>
                <a:solidFill>
                  <a:srgbClr val="F1C8C5"/>
                </a:solidFill>
              </a:tblPr>
              <a:tblGrid>
                <a:gridCol w="2912110"/>
              </a:tblGrid>
              <a:tr h="6267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800" dirty="0"/>
                    </a:p>
                    <a:p>
                      <a:pPr marL="872490" algn="l" rtl="0" eaLnBrk="0">
                        <a:lnSpc>
                          <a:spcPct val="98000"/>
                        </a:lnSpc>
                        <a:spcBef>
                          <a:spcPts val="5"/>
                        </a:spcBef>
                      </a:pPr>
                      <a:r>
                        <a:rPr sz="3200" b="1" kern="0" spc="-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结   婚</a:t>
                      </a:r>
                      <a:endParaRPr lang="en-US" altLang="en-US" sz="3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C8C5"/>
                    </a:solidFill>
                  </a:tcPr>
                </a:tc>
              </a:tr>
            </a:tbl>
          </a:graphicData>
        </a:graphic>
      </p:graphicFrame>
      <p:sp>
        <p:nvSpPr>
          <p:cNvPr id="154" name="textbox 154"/>
          <p:cNvSpPr/>
          <p:nvPr/>
        </p:nvSpPr>
        <p:spPr>
          <a:xfrm>
            <a:off x="3512057" y="2265324"/>
            <a:ext cx="4420234" cy="38163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91000"/>
              </a:lnSpc>
            </a:pPr>
            <a:endParaRPr lang="en-US" altLang="en-US" sz="100" dirty="0"/>
          </a:p>
          <a:p>
            <a:pPr marL="12700" algn="l" rtl="0" eaLnBrk="0">
              <a:lnSpc>
                <a:spcPct val="97000"/>
              </a:lnSpc>
            </a:pPr>
            <a:r>
              <a:rPr sz="2400" b="1" kern="0" spc="-4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费用标准：</a:t>
            </a:r>
            <a:r>
              <a:rPr sz="1800" kern="0" spc="-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1000元/</a:t>
            </a:r>
            <a:r>
              <a:rPr sz="1800" kern="0" spc="-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会员，现金</a:t>
            </a:r>
            <a:r>
              <a:rPr lang="zh-CN" altLang="en-US" sz="1800" kern="0" spc="-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或</a:t>
            </a:r>
            <a:r>
              <a:rPr sz="1800" kern="0" spc="-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实物。</a:t>
            </a:r>
            <a:endParaRPr lang="en-US" altLang="en-US" sz="1800" dirty="0"/>
          </a:p>
        </p:txBody>
      </p:sp>
      <p:sp>
        <p:nvSpPr>
          <p:cNvPr id="156" name="path"/>
          <p:cNvSpPr/>
          <p:nvPr/>
        </p:nvSpPr>
        <p:spPr>
          <a:xfrm>
            <a:off x="3382263" y="2093467"/>
            <a:ext cx="4681982" cy="129921"/>
          </a:xfrm>
          <a:custGeom>
            <a:avLst/>
            <a:gdLst/>
            <a:ahLst/>
            <a:cxnLst/>
            <a:rect l="0" t="0" r="0" b="0"/>
            <a:pathLst>
              <a:path w="7373" h="204">
                <a:moveTo>
                  <a:pt x="30" y="174"/>
                </a:moveTo>
                <a:cubicBezTo>
                  <a:pt x="30" y="94"/>
                  <a:pt x="94" y="30"/>
                  <a:pt x="174" y="30"/>
                </a:cubicBezTo>
                <a:lnTo>
                  <a:pt x="7198" y="30"/>
                </a:lnTo>
                <a:cubicBezTo>
                  <a:pt x="7278" y="30"/>
                  <a:pt x="7343" y="94"/>
                  <a:pt x="7343" y="174"/>
                </a:cubicBezTo>
              </a:path>
            </a:pathLst>
          </a:custGeom>
          <a:noFill/>
          <a:ln w="38100" cap="flat">
            <a:solidFill>
              <a:srgbClr val="F1C8C5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58" name="path"/>
          <p:cNvSpPr/>
          <p:nvPr/>
        </p:nvSpPr>
        <p:spPr>
          <a:xfrm>
            <a:off x="3382263" y="2552446"/>
            <a:ext cx="4681982" cy="129920"/>
          </a:xfrm>
          <a:custGeom>
            <a:avLst/>
            <a:gdLst/>
            <a:ahLst/>
            <a:cxnLst/>
            <a:rect l="0" t="0" r="0" b="0"/>
            <a:pathLst>
              <a:path w="7373" h="204">
                <a:moveTo>
                  <a:pt x="7343" y="30"/>
                </a:moveTo>
                <a:cubicBezTo>
                  <a:pt x="7343" y="109"/>
                  <a:pt x="7278" y="174"/>
                  <a:pt x="7198" y="174"/>
                </a:cubicBezTo>
                <a:lnTo>
                  <a:pt x="174" y="174"/>
                </a:lnTo>
                <a:cubicBezTo>
                  <a:pt x="94" y="174"/>
                  <a:pt x="30" y="109"/>
                  <a:pt x="30" y="30"/>
                </a:cubicBezTo>
              </a:path>
            </a:pathLst>
          </a:custGeom>
          <a:noFill/>
          <a:ln w="38100" cap="flat">
            <a:solidFill>
              <a:srgbClr val="F1C8C5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60" name="picture 16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  <p:grpSp>
        <p:nvGrpSpPr>
          <p:cNvPr id="14" name="group 14"/>
          <p:cNvGrpSpPr/>
          <p:nvPr/>
        </p:nvGrpSpPr>
        <p:grpSpPr>
          <a:xfrm rot="21600000">
            <a:off x="9427844" y="4199001"/>
            <a:ext cx="425704" cy="380111"/>
            <a:chOff x="0" y="0"/>
            <a:chExt cx="425704" cy="380111"/>
          </a:xfrm>
        </p:grpSpPr>
        <p:sp>
          <p:nvSpPr>
            <p:cNvPr id="162" name="path"/>
            <p:cNvSpPr/>
            <p:nvPr/>
          </p:nvSpPr>
          <p:spPr>
            <a:xfrm>
              <a:off x="6350" y="6350"/>
              <a:ext cx="413004" cy="367411"/>
            </a:xfrm>
            <a:custGeom>
              <a:avLst/>
              <a:gdLst/>
              <a:ahLst/>
              <a:cxnLst/>
              <a:rect l="0" t="0" r="0" b="0"/>
              <a:pathLst>
                <a:path w="650" h="578">
                  <a:moveTo>
                    <a:pt x="0" y="229"/>
                  </a:moveTo>
                  <a:lnTo>
                    <a:pt x="230" y="229"/>
                  </a:lnTo>
                  <a:lnTo>
                    <a:pt x="230" y="0"/>
                  </a:lnTo>
                  <a:lnTo>
                    <a:pt x="420" y="0"/>
                  </a:lnTo>
                  <a:lnTo>
                    <a:pt x="420" y="229"/>
                  </a:lnTo>
                  <a:lnTo>
                    <a:pt x="650" y="229"/>
                  </a:lnTo>
                  <a:lnTo>
                    <a:pt x="650" y="348"/>
                  </a:lnTo>
                  <a:lnTo>
                    <a:pt x="420" y="348"/>
                  </a:lnTo>
                  <a:lnTo>
                    <a:pt x="420" y="578"/>
                  </a:lnTo>
                  <a:lnTo>
                    <a:pt x="230" y="578"/>
                  </a:lnTo>
                  <a:lnTo>
                    <a:pt x="230" y="348"/>
                  </a:lnTo>
                  <a:lnTo>
                    <a:pt x="0" y="348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C00000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64" name="path"/>
            <p:cNvSpPr/>
            <p:nvPr/>
          </p:nvSpPr>
          <p:spPr>
            <a:xfrm>
              <a:off x="0" y="0"/>
              <a:ext cx="425704" cy="380111"/>
            </a:xfrm>
            <a:custGeom>
              <a:avLst/>
              <a:gdLst/>
              <a:ahLst/>
              <a:cxnLst/>
              <a:rect l="0" t="0" r="0" b="0"/>
              <a:pathLst>
                <a:path w="670" h="598">
                  <a:moveTo>
                    <a:pt x="10" y="239"/>
                  </a:moveTo>
                  <a:lnTo>
                    <a:pt x="240" y="239"/>
                  </a:lnTo>
                  <a:lnTo>
                    <a:pt x="240" y="10"/>
                  </a:lnTo>
                  <a:lnTo>
                    <a:pt x="430" y="10"/>
                  </a:lnTo>
                  <a:lnTo>
                    <a:pt x="430" y="239"/>
                  </a:lnTo>
                  <a:lnTo>
                    <a:pt x="660" y="239"/>
                  </a:lnTo>
                  <a:lnTo>
                    <a:pt x="660" y="358"/>
                  </a:lnTo>
                  <a:lnTo>
                    <a:pt x="430" y="358"/>
                  </a:lnTo>
                  <a:lnTo>
                    <a:pt x="430" y="588"/>
                  </a:lnTo>
                  <a:lnTo>
                    <a:pt x="240" y="588"/>
                  </a:lnTo>
                  <a:lnTo>
                    <a:pt x="240" y="358"/>
                  </a:lnTo>
                  <a:lnTo>
                    <a:pt x="10" y="358"/>
                  </a:lnTo>
                  <a:lnTo>
                    <a:pt x="10" y="239"/>
                  </a:lnTo>
                  <a:close/>
                </a:path>
              </a:pathLst>
            </a:custGeom>
            <a:noFill/>
            <a:ln w="12700" cap="flat">
              <a:solidFill>
                <a:srgbClr val="C00000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group 16"/>
          <p:cNvGrpSpPr/>
          <p:nvPr/>
        </p:nvGrpSpPr>
        <p:grpSpPr>
          <a:xfrm rot="21600000">
            <a:off x="5471017" y="1861692"/>
            <a:ext cx="474884" cy="195148"/>
            <a:chOff x="0" y="0"/>
            <a:chExt cx="474884" cy="195148"/>
          </a:xfrm>
        </p:grpSpPr>
        <p:sp>
          <p:nvSpPr>
            <p:cNvPr id="166" name="path"/>
            <p:cNvSpPr/>
            <p:nvPr/>
          </p:nvSpPr>
          <p:spPr>
            <a:xfrm>
              <a:off x="2301" y="6350"/>
              <a:ext cx="470280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F1C8C5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68" name="path"/>
            <p:cNvSpPr/>
            <p:nvPr/>
          </p:nvSpPr>
          <p:spPr>
            <a:xfrm>
              <a:off x="0" y="0"/>
              <a:ext cx="474884" cy="195148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3"/>
                  </a:moveTo>
                  <a:lnTo>
                    <a:pt x="188" y="153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3"/>
                  </a:lnTo>
                  <a:lnTo>
                    <a:pt x="744" y="153"/>
                  </a:lnTo>
                  <a:lnTo>
                    <a:pt x="374" y="297"/>
                  </a:lnTo>
                  <a:lnTo>
                    <a:pt x="3" y="153"/>
                  </a:lnTo>
                  <a:close/>
                </a:path>
              </a:pathLst>
            </a:custGeom>
            <a:noFill/>
            <a:ln w="12700" cap="flat">
              <a:solidFill>
                <a:srgbClr val="F1C8C5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group 18"/>
          <p:cNvGrpSpPr/>
          <p:nvPr/>
        </p:nvGrpSpPr>
        <p:grpSpPr>
          <a:xfrm rot="21600000">
            <a:off x="5471017" y="5027167"/>
            <a:ext cx="474884" cy="195148"/>
            <a:chOff x="0" y="0"/>
            <a:chExt cx="474884" cy="195148"/>
          </a:xfrm>
        </p:grpSpPr>
        <p:sp>
          <p:nvSpPr>
            <p:cNvPr id="170" name="path"/>
            <p:cNvSpPr/>
            <p:nvPr/>
          </p:nvSpPr>
          <p:spPr>
            <a:xfrm>
              <a:off x="2301" y="6350"/>
              <a:ext cx="470280" cy="182880"/>
            </a:xfrm>
            <a:custGeom>
              <a:avLst/>
              <a:gdLst/>
              <a:ahLst/>
              <a:cxnLst/>
              <a:rect l="0" t="0" r="0" b="0"/>
              <a:pathLst>
                <a:path w="740" h="288">
                  <a:moveTo>
                    <a:pt x="0" y="144"/>
                  </a:moveTo>
                  <a:lnTo>
                    <a:pt x="185" y="144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4"/>
                  </a:lnTo>
                  <a:lnTo>
                    <a:pt x="740" y="144"/>
                  </a:lnTo>
                  <a:lnTo>
                    <a:pt x="370" y="288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F1C8C5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72" name="path"/>
            <p:cNvSpPr/>
            <p:nvPr/>
          </p:nvSpPr>
          <p:spPr>
            <a:xfrm>
              <a:off x="0" y="0"/>
              <a:ext cx="474884" cy="195148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4"/>
                  </a:moveTo>
                  <a:lnTo>
                    <a:pt x="188" y="154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4"/>
                  </a:lnTo>
                  <a:lnTo>
                    <a:pt x="744" y="154"/>
                  </a:lnTo>
                  <a:lnTo>
                    <a:pt x="374" y="298"/>
                  </a:lnTo>
                  <a:lnTo>
                    <a:pt x="3" y="154"/>
                  </a:lnTo>
                  <a:close/>
                </a:path>
              </a:pathLst>
            </a:custGeom>
            <a:noFill/>
            <a:ln w="12700" cap="flat">
              <a:solidFill>
                <a:srgbClr val="F1C8C5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group 20"/>
          <p:cNvGrpSpPr/>
          <p:nvPr/>
        </p:nvGrpSpPr>
        <p:grpSpPr>
          <a:xfrm rot="21600000">
            <a:off x="5471017" y="2812160"/>
            <a:ext cx="474883" cy="195148"/>
            <a:chOff x="0" y="0"/>
            <a:chExt cx="474883" cy="195148"/>
          </a:xfrm>
        </p:grpSpPr>
        <p:sp>
          <p:nvSpPr>
            <p:cNvPr id="174" name="path"/>
            <p:cNvSpPr/>
            <p:nvPr/>
          </p:nvSpPr>
          <p:spPr>
            <a:xfrm>
              <a:off x="2301" y="6350"/>
              <a:ext cx="470280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4"/>
                  </a:moveTo>
                  <a:lnTo>
                    <a:pt x="185" y="144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4"/>
                  </a:lnTo>
                  <a:lnTo>
                    <a:pt x="740" y="144"/>
                  </a:lnTo>
                  <a:lnTo>
                    <a:pt x="370" y="287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F1C8C5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76" name="path"/>
            <p:cNvSpPr/>
            <p:nvPr/>
          </p:nvSpPr>
          <p:spPr>
            <a:xfrm>
              <a:off x="0" y="0"/>
              <a:ext cx="474883" cy="195148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4"/>
                  </a:moveTo>
                  <a:lnTo>
                    <a:pt x="188" y="154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4"/>
                  </a:lnTo>
                  <a:lnTo>
                    <a:pt x="744" y="154"/>
                  </a:lnTo>
                  <a:lnTo>
                    <a:pt x="374" y="297"/>
                  </a:lnTo>
                  <a:lnTo>
                    <a:pt x="3" y="154"/>
                  </a:lnTo>
                  <a:close/>
                </a:path>
              </a:pathLst>
            </a:custGeom>
            <a:noFill/>
            <a:ln w="12700" cap="flat">
              <a:solidFill>
                <a:srgbClr val="F1C8C5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178" name="path"/>
          <p:cNvSpPr/>
          <p:nvPr/>
        </p:nvSpPr>
        <p:spPr>
          <a:xfrm>
            <a:off x="3382263" y="2204339"/>
            <a:ext cx="38100" cy="367157"/>
          </a:xfrm>
          <a:custGeom>
            <a:avLst/>
            <a:gdLst/>
            <a:ahLst/>
            <a:cxnLst/>
            <a:rect l="0" t="0" r="0" b="0"/>
            <a:pathLst>
              <a:path w="60" h="578">
                <a:moveTo>
                  <a:pt x="30" y="578"/>
                </a:moveTo>
                <a:lnTo>
                  <a:pt x="30" y="0"/>
                </a:lnTo>
              </a:path>
            </a:pathLst>
          </a:custGeom>
          <a:noFill/>
          <a:ln w="38100" cap="flat">
            <a:solidFill>
              <a:srgbClr val="F1C8C5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80" name="path"/>
          <p:cNvSpPr/>
          <p:nvPr/>
        </p:nvSpPr>
        <p:spPr>
          <a:xfrm>
            <a:off x="8026146" y="2204339"/>
            <a:ext cx="38100" cy="367157"/>
          </a:xfrm>
          <a:custGeom>
            <a:avLst/>
            <a:gdLst/>
            <a:ahLst/>
            <a:cxnLst/>
            <a:rect l="0" t="0" r="0" b="0"/>
            <a:pathLst>
              <a:path w="60" h="578">
                <a:moveTo>
                  <a:pt x="30" y="0"/>
                </a:moveTo>
                <a:lnTo>
                  <a:pt x="30" y="578"/>
                </a:lnTo>
              </a:path>
            </a:pathLst>
          </a:custGeom>
          <a:noFill/>
          <a:ln w="38100" cap="flat">
            <a:solidFill>
              <a:srgbClr val="F1C8C5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2" name="table 182"/>
          <p:cNvGraphicFramePr>
            <a:graphicFrameLocks noGrp="1"/>
          </p:cNvGraphicFramePr>
          <p:nvPr/>
        </p:nvGraphicFramePr>
        <p:xfrm>
          <a:off x="3183255" y="3368166"/>
          <a:ext cx="5050154" cy="1932304"/>
        </p:xfrm>
        <a:graphic>
          <a:graphicData uri="http://schemas.openxmlformats.org/drawingml/2006/table">
            <a:tbl>
              <a:tblPr/>
              <a:tblGrid>
                <a:gridCol w="5050154"/>
              </a:tblGrid>
              <a:tr h="189420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71000"/>
                        </a:lnSpc>
                      </a:pPr>
                      <a:r>
                        <a:rPr lang="en-US" sz="2400" b="1" kern="0" spc="-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</a:t>
                      </a:r>
                      <a:r>
                        <a:rPr sz="2400" b="1" kern="0" spc="-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材料准备</a:t>
                      </a:r>
                      <a:r>
                        <a:rPr sz="1800" b="1" kern="0" spc="-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endParaRPr lang="en-US" altLang="en-US" sz="1800" dirty="0"/>
                    </a:p>
                    <a:p>
                      <a:pPr marL="484505" algn="l" rtl="0" eaLnBrk="0">
                        <a:lnSpc>
                          <a:spcPct val="93000"/>
                        </a:lnSpc>
                        <a:spcBef>
                          <a:spcPts val="1185"/>
                        </a:spcBef>
                      </a:pP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①</a:t>
                      </a:r>
                      <a:r>
                        <a:rPr lang="zh-CN"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报销审批单</a:t>
                      </a:r>
                      <a:endParaRPr sz="18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484505" algn="l" rtl="0" eaLnBrk="0">
                        <a:lnSpc>
                          <a:spcPct val="93000"/>
                        </a:lnSpc>
                        <a:spcBef>
                          <a:spcPts val="1185"/>
                        </a:spcBef>
                      </a:pP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②</a:t>
                      </a: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出生证复印件</a:t>
                      </a:r>
                      <a:endParaRPr sz="18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484505" algn="l" rtl="0" eaLnBrk="0">
                        <a:lnSpc>
                          <a:spcPct val="93000"/>
                        </a:lnSpc>
                        <a:spcBef>
                          <a:spcPts val="1185"/>
                        </a:spcBef>
                      </a:pP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Calibri" panose="020F0502020204030204" charset="0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③</a:t>
                      </a: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填写领款单</a:t>
                      </a:r>
                      <a:endParaRPr lang="en-US" altLang="en-US" sz="1800" dirty="0"/>
                    </a:p>
                    <a:p>
                      <a:pPr marL="484505" algn="l" rtl="0" eaLnBrk="0">
                        <a:lnSpc>
                          <a:spcPct val="89000"/>
                        </a:lnSpc>
                        <a:spcBef>
                          <a:spcPts val="1230"/>
                        </a:spcBef>
                      </a:pP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④填写《教职工生育慰问申请表》</a:t>
                      </a:r>
                      <a:endParaRPr lang="en-US" altLang="en-US" sz="1800" dirty="0"/>
                    </a:p>
                    <a:p>
                      <a:pPr marL="1938655" algn="l" rtl="0" eaLnBrk="0">
                        <a:lnSpc>
                          <a:spcPts val="2915"/>
                        </a:lnSpc>
                      </a:pPr>
                      <a:endParaRPr lang="en-US" altLang="en-US" sz="15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4" name="picture 1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848133"/>
            <a:ext cx="2228962" cy="3834515"/>
          </a:xfrm>
          <a:prstGeom prst="rect">
            <a:avLst/>
          </a:prstGeom>
        </p:spPr>
      </p:pic>
      <p:graphicFrame>
        <p:nvGraphicFramePr>
          <p:cNvPr id="186" name="table 186"/>
          <p:cNvGraphicFramePr>
            <a:graphicFrameLocks noGrp="1"/>
          </p:cNvGraphicFramePr>
          <p:nvPr/>
        </p:nvGraphicFramePr>
        <p:xfrm>
          <a:off x="3183255" y="2087371"/>
          <a:ext cx="5050154" cy="929640"/>
        </p:xfrm>
        <a:graphic>
          <a:graphicData uri="http://schemas.openxmlformats.org/drawingml/2006/table">
            <a:tbl>
              <a:tblPr/>
              <a:tblGrid>
                <a:gridCol w="5050154"/>
              </a:tblGrid>
              <a:tr h="89154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8000"/>
                        </a:lnSpc>
                      </a:pPr>
                      <a:endParaRPr lang="en-US" altLang="en-US" sz="900" dirty="0"/>
                    </a:p>
                    <a:p>
                      <a:pPr marL="158750" algn="l" rtl="0" eaLnBrk="0">
                        <a:lnSpc>
                          <a:spcPct val="89000"/>
                        </a:lnSpc>
                        <a:spcBef>
                          <a:spcPts val="5"/>
                        </a:spcBef>
                      </a:pPr>
                      <a:r>
                        <a:rPr sz="2400" b="1" kern="0" spc="-1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费用标准： </a:t>
                      </a: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1000元/会员，现金</a:t>
                      </a:r>
                      <a:r>
                        <a:rPr lang="zh-CN" altLang="en-US"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或</a:t>
                      </a: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实物，</a:t>
                      </a: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生</a:t>
                      </a:r>
                      <a:endParaRPr lang="en-US" altLang="en-US" sz="1800" dirty="0"/>
                    </a:p>
                    <a:p>
                      <a:pPr marL="160020" algn="l" rtl="0" eaLnBrk="0">
                        <a:lnSpc>
                          <a:spcPts val="3365"/>
                        </a:lnSpc>
                      </a:pPr>
                      <a:r>
                        <a:rPr sz="1800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育的男女方会员可同时慰问，以女方报账为主。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8" name="table 188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183255" y="5640705"/>
          <a:ext cx="5050155" cy="1525905"/>
        </p:xfrm>
        <a:graphic>
          <a:graphicData uri="http://schemas.openxmlformats.org/drawingml/2006/table">
            <a:tbl>
              <a:tblPr/>
              <a:tblGrid>
                <a:gridCol w="5050155"/>
              </a:tblGrid>
              <a:tr h="152590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95000"/>
                        </a:lnSpc>
                      </a:pPr>
                      <a:endParaRPr lang="en-US" altLang="en-US" sz="1000" dirty="0"/>
                    </a:p>
                    <a:p>
                      <a:pPr marL="318770" algn="l" rtl="0" eaLnBrk="0">
                        <a:lnSpc>
                          <a:spcPct val="97000"/>
                        </a:lnSpc>
                        <a:spcBef>
                          <a:spcPts val="0"/>
                        </a:spcBef>
                      </a:pPr>
                      <a:r>
                        <a:rPr sz="2400" b="1" kern="0" spc="-7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材料提交</a:t>
                      </a:r>
                      <a:r>
                        <a:rPr sz="1800" b="1" kern="0" spc="-7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r>
                        <a:rPr sz="18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二级分工会主席审批、校工会审批后提交至财务处。</a:t>
                      </a:r>
                      <a:endParaRPr lang="en-US" altLang="en-US" sz="1800" dirty="0"/>
                    </a:p>
                    <a:p>
                      <a:pPr marL="318770" algn="l" rtl="0" eaLnBrk="0">
                        <a:lnSpc>
                          <a:spcPct val="97000"/>
                        </a:lnSpc>
                        <a:spcBef>
                          <a:spcPts val="0"/>
                        </a:spcBef>
                      </a:pPr>
                      <a:endParaRPr lang="en-US" altLang="en-US" sz="18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0" name="table 190"/>
          <p:cNvGraphicFramePr>
            <a:graphicFrameLocks noGrp="1"/>
          </p:cNvGraphicFramePr>
          <p:nvPr/>
        </p:nvGraphicFramePr>
        <p:xfrm>
          <a:off x="8404288" y="4732515"/>
          <a:ext cx="2571750" cy="1400175"/>
        </p:xfrm>
        <a:graphic>
          <a:graphicData uri="http://schemas.openxmlformats.org/drawingml/2006/table">
            <a:tbl>
              <a:tblPr/>
              <a:tblGrid>
                <a:gridCol w="2571750"/>
              </a:tblGrid>
              <a:tr h="139065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99"/>
                    </a:solidFill>
                  </a:tcPr>
                </a:tc>
              </a:tr>
            </a:tbl>
          </a:graphicData>
        </a:graphic>
      </p:graphicFrame>
      <p:pic>
        <p:nvPicPr>
          <p:cNvPr id="192" name="picture 19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8645652" y="1065657"/>
            <a:ext cx="2279232" cy="1569953"/>
          </a:xfrm>
          <a:prstGeom prst="rect">
            <a:avLst/>
          </a:prstGeom>
        </p:spPr>
      </p:pic>
      <p:pic>
        <p:nvPicPr>
          <p:cNvPr id="194" name="picture 19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8414385" y="4732515"/>
            <a:ext cx="2510663" cy="1338071"/>
          </a:xfrm>
          <a:prstGeom prst="rect">
            <a:avLst/>
          </a:prstGeom>
        </p:spPr>
      </p:pic>
      <p:sp>
        <p:nvSpPr>
          <p:cNvPr id="196" name="textbox 196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198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aphicFrame>
        <p:nvGraphicFramePr>
          <p:cNvPr id="200" name="table 200"/>
          <p:cNvGraphicFramePr>
            <a:graphicFrameLocks noGrp="1"/>
          </p:cNvGraphicFramePr>
          <p:nvPr/>
        </p:nvGraphicFramePr>
        <p:xfrm>
          <a:off x="4252213" y="1143127"/>
          <a:ext cx="2912110" cy="639445"/>
        </p:xfrm>
        <a:graphic>
          <a:graphicData uri="http://schemas.openxmlformats.org/drawingml/2006/table">
            <a:tbl>
              <a:tblPr>
                <a:solidFill>
                  <a:srgbClr val="F1C8C5"/>
                </a:solidFill>
              </a:tblPr>
              <a:tblGrid>
                <a:gridCol w="2912110"/>
              </a:tblGrid>
              <a:tr h="6267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800" dirty="0"/>
                    </a:p>
                    <a:p>
                      <a:pPr marL="936625" algn="l" rtl="0" eaLnBrk="0">
                        <a:lnSpc>
                          <a:spcPts val="3860"/>
                        </a:lnSpc>
                        <a:spcBef>
                          <a:spcPts val="5"/>
                        </a:spcBef>
                      </a:pPr>
                      <a:r>
                        <a:rPr sz="3200" b="1" kern="0" spc="-4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生</a:t>
                      </a:r>
                      <a:r>
                        <a:rPr sz="3200" b="1" kern="0" spc="5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</a:t>
                      </a:r>
                      <a:r>
                        <a:rPr sz="3200" b="1" kern="0" spc="-40" dirty="0">
                          <a:solidFill>
                            <a:srgbClr val="C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育</a:t>
                      </a:r>
                      <a:endParaRPr lang="en-US" altLang="en-US" sz="3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1C8C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C8C5"/>
                    </a:solidFill>
                  </a:tcPr>
                </a:tc>
              </a:tr>
            </a:tbl>
          </a:graphicData>
        </a:graphic>
      </p:graphicFrame>
      <p:pic>
        <p:nvPicPr>
          <p:cNvPr id="202" name="picture 20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  <p:grpSp>
        <p:nvGrpSpPr>
          <p:cNvPr id="24" name="group 24"/>
          <p:cNvGrpSpPr/>
          <p:nvPr/>
        </p:nvGrpSpPr>
        <p:grpSpPr>
          <a:xfrm rot="21600000">
            <a:off x="5471017" y="1861692"/>
            <a:ext cx="474884" cy="195148"/>
            <a:chOff x="0" y="0"/>
            <a:chExt cx="474884" cy="195148"/>
          </a:xfrm>
        </p:grpSpPr>
        <p:sp>
          <p:nvSpPr>
            <p:cNvPr id="208" name="path"/>
            <p:cNvSpPr/>
            <p:nvPr/>
          </p:nvSpPr>
          <p:spPr>
            <a:xfrm>
              <a:off x="2301" y="6350"/>
              <a:ext cx="470280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F1C8C5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10" name="path"/>
            <p:cNvSpPr/>
            <p:nvPr/>
          </p:nvSpPr>
          <p:spPr>
            <a:xfrm>
              <a:off x="0" y="0"/>
              <a:ext cx="474884" cy="195148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3"/>
                  </a:moveTo>
                  <a:lnTo>
                    <a:pt x="188" y="153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3"/>
                  </a:lnTo>
                  <a:lnTo>
                    <a:pt x="744" y="153"/>
                  </a:lnTo>
                  <a:lnTo>
                    <a:pt x="374" y="297"/>
                  </a:lnTo>
                  <a:lnTo>
                    <a:pt x="3" y="153"/>
                  </a:lnTo>
                  <a:close/>
                </a:path>
              </a:pathLst>
            </a:custGeom>
            <a:noFill/>
            <a:ln w="12700" cap="flat">
              <a:solidFill>
                <a:srgbClr val="F1C8C5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group 26"/>
          <p:cNvGrpSpPr/>
          <p:nvPr/>
        </p:nvGrpSpPr>
        <p:grpSpPr>
          <a:xfrm rot="21600000">
            <a:off x="5471017" y="3112642"/>
            <a:ext cx="474884" cy="195148"/>
            <a:chOff x="0" y="0"/>
            <a:chExt cx="474884" cy="195148"/>
          </a:xfrm>
        </p:grpSpPr>
        <p:sp>
          <p:nvSpPr>
            <p:cNvPr id="212" name="path"/>
            <p:cNvSpPr/>
            <p:nvPr/>
          </p:nvSpPr>
          <p:spPr>
            <a:xfrm>
              <a:off x="2301" y="6350"/>
              <a:ext cx="470280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F1C8C5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14" name="path"/>
            <p:cNvSpPr/>
            <p:nvPr/>
          </p:nvSpPr>
          <p:spPr>
            <a:xfrm>
              <a:off x="0" y="0"/>
              <a:ext cx="474884" cy="195148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3"/>
                  </a:moveTo>
                  <a:lnTo>
                    <a:pt x="188" y="153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3"/>
                  </a:lnTo>
                  <a:lnTo>
                    <a:pt x="744" y="153"/>
                  </a:lnTo>
                  <a:lnTo>
                    <a:pt x="374" y="297"/>
                  </a:lnTo>
                  <a:lnTo>
                    <a:pt x="3" y="153"/>
                  </a:lnTo>
                  <a:close/>
                </a:path>
              </a:pathLst>
            </a:custGeom>
            <a:noFill/>
            <a:ln w="12700" cap="flat">
              <a:solidFill>
                <a:srgbClr val="F1C8C5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group 28"/>
          <p:cNvGrpSpPr/>
          <p:nvPr/>
        </p:nvGrpSpPr>
        <p:grpSpPr>
          <a:xfrm rot="21600000">
            <a:off x="5471018" y="5789422"/>
            <a:ext cx="474882" cy="195110"/>
            <a:chOff x="0" y="0"/>
            <a:chExt cx="474882" cy="195110"/>
          </a:xfrm>
        </p:grpSpPr>
        <p:sp>
          <p:nvSpPr>
            <p:cNvPr id="216" name="path"/>
            <p:cNvSpPr/>
            <p:nvPr/>
          </p:nvSpPr>
          <p:spPr>
            <a:xfrm>
              <a:off x="2300" y="6350"/>
              <a:ext cx="470280" cy="182841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F1C8C5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18" name="path"/>
            <p:cNvSpPr/>
            <p:nvPr/>
          </p:nvSpPr>
          <p:spPr>
            <a:xfrm>
              <a:off x="0" y="0"/>
              <a:ext cx="474882" cy="195110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3"/>
                  </a:moveTo>
                  <a:lnTo>
                    <a:pt x="188" y="153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3"/>
                  </a:lnTo>
                  <a:lnTo>
                    <a:pt x="744" y="153"/>
                  </a:lnTo>
                  <a:lnTo>
                    <a:pt x="374" y="297"/>
                  </a:lnTo>
                  <a:lnTo>
                    <a:pt x="3" y="153"/>
                  </a:lnTo>
                  <a:close/>
                </a:path>
              </a:pathLst>
            </a:custGeom>
            <a:noFill/>
            <a:ln w="12700" cap="flat">
              <a:solidFill>
                <a:srgbClr val="F1C8C5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pic>
        <p:nvPicPr>
          <p:cNvPr id="144" name="picture 14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 rot="21600000">
            <a:off x="8748522" y="2980905"/>
            <a:ext cx="2176653" cy="140690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picture 2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8235677" y="3252740"/>
            <a:ext cx="3940828" cy="3478931"/>
          </a:xfrm>
          <a:prstGeom prst="rect">
            <a:avLst/>
          </a:prstGeom>
        </p:spPr>
      </p:pic>
      <p:graphicFrame>
        <p:nvGraphicFramePr>
          <p:cNvPr id="222" name="table 222"/>
          <p:cNvGraphicFramePr>
            <a:graphicFrameLocks noGrp="1"/>
          </p:cNvGraphicFramePr>
          <p:nvPr/>
        </p:nvGraphicFramePr>
        <p:xfrm>
          <a:off x="3367532" y="3135756"/>
          <a:ext cx="4681854" cy="1938020"/>
        </p:xfrm>
        <a:graphic>
          <a:graphicData uri="http://schemas.openxmlformats.org/drawingml/2006/table">
            <a:tbl>
              <a:tblPr/>
              <a:tblGrid>
                <a:gridCol w="4681854"/>
              </a:tblGrid>
              <a:tr h="189992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46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207010" algn="l" rtl="0" eaLnBrk="0">
                        <a:lnSpc>
                          <a:spcPct val="98000"/>
                        </a:lnSpc>
                      </a:pPr>
                      <a:r>
                        <a:rPr sz="2400" b="1" kern="0" spc="-1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材料准备</a:t>
                      </a:r>
                      <a:r>
                        <a:rPr sz="1800" b="1" kern="0" spc="-1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endParaRPr lang="en-US" altLang="en-US" sz="1800" dirty="0"/>
                    </a:p>
                    <a:p>
                      <a:pPr marL="485140" algn="l" rtl="0" eaLnBrk="0">
                        <a:lnSpc>
                          <a:spcPct val="89000"/>
                        </a:lnSpc>
                        <a:spcBef>
                          <a:spcPts val="620"/>
                        </a:spcBef>
                      </a:pP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①</a:t>
                      </a:r>
                      <a:r>
                        <a:rPr lang="zh-CN"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报销审批单</a:t>
                      </a:r>
                      <a:endParaRPr lang="zh-CN" sz="18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endParaRPr>
                    </a:p>
                    <a:p>
                      <a:pPr marL="485140" algn="l" rtl="0" eaLnBrk="0">
                        <a:lnSpc>
                          <a:spcPct val="89000"/>
                        </a:lnSpc>
                        <a:spcBef>
                          <a:spcPts val="620"/>
                        </a:spcBef>
                      </a:pP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②</a:t>
                      </a: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出院</a:t>
                      </a:r>
                      <a:r>
                        <a:rPr lang="zh-CN"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发</a:t>
                      </a: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票复印件</a:t>
                      </a:r>
                      <a:r>
                        <a:rPr lang="zh-CN"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（要有盖章）</a:t>
                      </a:r>
                      <a:endParaRPr lang="en-US" altLang="en-US" sz="1800" dirty="0"/>
                    </a:p>
                    <a:p>
                      <a:pPr marL="485140" algn="l" rtl="0" eaLnBrk="0">
                        <a:lnSpc>
                          <a:spcPts val="2510"/>
                        </a:lnSpc>
                      </a:pP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③</a:t>
                      </a: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出院小结复印件</a:t>
                      </a:r>
                      <a:r>
                        <a:rPr lang="zh-CN"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（要有盖章）</a:t>
                      </a:r>
                      <a:endParaRPr lang="en-US" altLang="en-US" sz="1800" dirty="0"/>
                    </a:p>
                    <a:p>
                      <a:pPr marL="485140" algn="l" rtl="0" eaLnBrk="0">
                        <a:lnSpc>
                          <a:spcPts val="2500"/>
                        </a:lnSpc>
                      </a:pP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④填写领款单</a:t>
                      </a:r>
                      <a:endParaRPr sz="18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485140" algn="l" rtl="0" eaLnBrk="0">
                        <a:lnSpc>
                          <a:spcPts val="2500"/>
                        </a:lnSpc>
                      </a:pPr>
                      <a:r>
                        <a:rPr lang="zh-CN"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注：原则上单病种一年只报一次。</a:t>
                      </a:r>
                      <a:endParaRPr lang="en-US" altLang="en-US" sz="1800" dirty="0"/>
                    </a:p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15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4" name="table 22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367405" y="2093595"/>
          <a:ext cx="5800090" cy="642620"/>
        </p:xfrm>
        <a:graphic>
          <a:graphicData uri="http://schemas.openxmlformats.org/drawingml/2006/table">
            <a:tbl>
              <a:tblPr/>
              <a:tblGrid>
                <a:gridCol w="5800090"/>
              </a:tblGrid>
              <a:tr h="64262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lang="en-US" altLang="en-US" sz="100" dirty="0"/>
                    </a:p>
                    <a:p>
                      <a:pPr marL="171450" algn="l" rtl="0" eaLnBrk="0">
                        <a:lnSpc>
                          <a:spcPct val="89000"/>
                        </a:lnSpc>
                      </a:pPr>
                      <a:r>
                        <a:rPr sz="2400" b="1" kern="0" spc="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费用标准：</a:t>
                      </a:r>
                      <a:r>
                        <a:rPr sz="18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1000元的现金</a:t>
                      </a:r>
                      <a:r>
                        <a:rPr lang="zh-CN" sz="18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或</a:t>
                      </a:r>
                      <a:r>
                        <a:rPr sz="18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实</a:t>
                      </a: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物（含水</a:t>
                      </a:r>
                      <a:r>
                        <a:rPr sz="17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果</a:t>
                      </a:r>
                      <a:r>
                        <a:rPr lang="zh-CN" sz="17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或</a:t>
                      </a:r>
                      <a:r>
                        <a:rPr sz="17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花篮）。</a:t>
                      </a:r>
                      <a:endParaRPr lang="en-US" altLang="en-US" sz="17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6" name="table 226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3367405" y="5637530"/>
          <a:ext cx="4681855" cy="1003935"/>
        </p:xfrm>
        <a:graphic>
          <a:graphicData uri="http://schemas.openxmlformats.org/drawingml/2006/table">
            <a:tbl>
              <a:tblPr/>
              <a:tblGrid>
                <a:gridCol w="4681855"/>
              </a:tblGrid>
              <a:tr h="100393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60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lang="en-US" altLang="en-US" sz="100" dirty="0"/>
                    </a:p>
                    <a:p>
                      <a:pPr marL="134620" algn="l" rtl="0" eaLnBrk="0">
                        <a:lnSpc>
                          <a:spcPct val="97000"/>
                        </a:lnSpc>
                      </a:pPr>
                      <a:r>
                        <a:rPr sz="2400" b="1" kern="0" spc="-7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材料提交</a:t>
                      </a:r>
                      <a:r>
                        <a:rPr sz="1800" b="1" kern="0" spc="-7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r>
                        <a:rPr sz="18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二级分工会主席审批、校工会审批后提交至财务处。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8" name="textbox 228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230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aphicFrame>
        <p:nvGraphicFramePr>
          <p:cNvPr id="232" name="table 232"/>
          <p:cNvGraphicFramePr>
            <a:graphicFrameLocks noGrp="1"/>
          </p:cNvGraphicFramePr>
          <p:nvPr/>
        </p:nvGraphicFramePr>
        <p:xfrm>
          <a:off x="4252213" y="1038352"/>
          <a:ext cx="2912110" cy="639445"/>
        </p:xfrm>
        <a:graphic>
          <a:graphicData uri="http://schemas.openxmlformats.org/drawingml/2006/table">
            <a:tbl>
              <a:tblPr>
                <a:solidFill>
                  <a:srgbClr val="BDD7EE"/>
                </a:solidFill>
              </a:tblPr>
              <a:tblGrid>
                <a:gridCol w="2912110"/>
              </a:tblGrid>
              <a:tr h="6267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900" dirty="0"/>
                    </a:p>
                    <a:p>
                      <a:pPr marL="932815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3200" b="1" kern="0" spc="-30" dirty="0">
                          <a:solidFill>
                            <a:srgbClr val="1F4E79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住</a:t>
                      </a:r>
                      <a:r>
                        <a:rPr sz="3200" b="1" kern="0" spc="90" dirty="0">
                          <a:solidFill>
                            <a:srgbClr val="1F4E79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</a:t>
                      </a:r>
                      <a:r>
                        <a:rPr sz="3200" b="1" kern="0" spc="-30" dirty="0">
                          <a:solidFill>
                            <a:srgbClr val="1F4E79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院</a:t>
                      </a:r>
                      <a:endParaRPr lang="en-US" altLang="en-US" sz="3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</a:tbl>
          </a:graphicData>
        </a:graphic>
      </p:graphicFrame>
      <p:pic>
        <p:nvPicPr>
          <p:cNvPr id="234" name="picture 2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  <p:grpSp>
        <p:nvGrpSpPr>
          <p:cNvPr id="30" name="group 30"/>
          <p:cNvGrpSpPr/>
          <p:nvPr/>
        </p:nvGrpSpPr>
        <p:grpSpPr>
          <a:xfrm rot="21600000">
            <a:off x="5473557" y="1781682"/>
            <a:ext cx="474884" cy="195148"/>
            <a:chOff x="0" y="0"/>
            <a:chExt cx="474884" cy="195148"/>
          </a:xfrm>
        </p:grpSpPr>
        <p:sp>
          <p:nvSpPr>
            <p:cNvPr id="236" name="path"/>
            <p:cNvSpPr/>
            <p:nvPr/>
          </p:nvSpPr>
          <p:spPr>
            <a:xfrm>
              <a:off x="2301" y="6350"/>
              <a:ext cx="470280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BDD7EE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38" name="path"/>
            <p:cNvSpPr/>
            <p:nvPr/>
          </p:nvSpPr>
          <p:spPr>
            <a:xfrm>
              <a:off x="0" y="0"/>
              <a:ext cx="474884" cy="195148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3"/>
                  </a:moveTo>
                  <a:lnTo>
                    <a:pt x="188" y="153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3"/>
                  </a:lnTo>
                  <a:lnTo>
                    <a:pt x="744" y="153"/>
                  </a:lnTo>
                  <a:lnTo>
                    <a:pt x="374" y="297"/>
                  </a:lnTo>
                  <a:lnTo>
                    <a:pt x="3" y="153"/>
                  </a:lnTo>
                  <a:close/>
                </a:path>
              </a:pathLst>
            </a:custGeom>
            <a:noFill/>
            <a:ln w="12700" cap="flat">
              <a:solidFill>
                <a:srgbClr val="BDD7EE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group 32"/>
          <p:cNvGrpSpPr/>
          <p:nvPr/>
        </p:nvGrpSpPr>
        <p:grpSpPr>
          <a:xfrm rot="21600000">
            <a:off x="5475462" y="2853309"/>
            <a:ext cx="474884" cy="195148"/>
            <a:chOff x="0" y="0"/>
            <a:chExt cx="474884" cy="195148"/>
          </a:xfrm>
        </p:grpSpPr>
        <p:sp>
          <p:nvSpPr>
            <p:cNvPr id="240" name="path"/>
            <p:cNvSpPr/>
            <p:nvPr/>
          </p:nvSpPr>
          <p:spPr>
            <a:xfrm>
              <a:off x="2301" y="6350"/>
              <a:ext cx="470280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BDD7EE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42" name="path"/>
            <p:cNvSpPr/>
            <p:nvPr/>
          </p:nvSpPr>
          <p:spPr>
            <a:xfrm>
              <a:off x="0" y="0"/>
              <a:ext cx="474884" cy="195148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3"/>
                  </a:moveTo>
                  <a:lnTo>
                    <a:pt x="188" y="153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3"/>
                  </a:lnTo>
                  <a:lnTo>
                    <a:pt x="744" y="153"/>
                  </a:lnTo>
                  <a:lnTo>
                    <a:pt x="374" y="297"/>
                  </a:lnTo>
                  <a:lnTo>
                    <a:pt x="3" y="153"/>
                  </a:lnTo>
                  <a:close/>
                </a:path>
              </a:pathLst>
            </a:custGeom>
            <a:noFill/>
            <a:ln w="12700" cap="flat">
              <a:solidFill>
                <a:srgbClr val="BDD7EE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" name="table 248"/>
          <p:cNvGraphicFramePr>
            <a:graphicFrameLocks noGrp="1"/>
          </p:cNvGraphicFramePr>
          <p:nvPr/>
        </p:nvGraphicFramePr>
        <p:xfrm>
          <a:off x="2367279" y="2171827"/>
          <a:ext cx="7839075" cy="1436370"/>
        </p:xfrm>
        <a:graphic>
          <a:graphicData uri="http://schemas.openxmlformats.org/drawingml/2006/table">
            <a:tbl>
              <a:tblPr/>
              <a:tblGrid>
                <a:gridCol w="7839075"/>
              </a:tblGrid>
              <a:tr h="139827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lang="en-US" altLang="en-US" sz="100" dirty="0"/>
                    </a:p>
                    <a:p>
                      <a:pPr marL="183515" algn="l" rtl="0" eaLnBrk="0">
                        <a:lnSpc>
                          <a:spcPct val="89000"/>
                        </a:lnSpc>
                      </a:pPr>
                      <a:r>
                        <a:rPr sz="2400" b="1" kern="0" spc="-1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费用标准：</a:t>
                      </a: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会员2000元，直系亲属（</a:t>
                      </a:r>
                      <a:r>
                        <a:rPr lang="zh-CN"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限于</a:t>
                      </a: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配偶</a:t>
                      </a: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、父母、子女）1000元，</a:t>
                      </a:r>
                      <a:endParaRPr lang="en-US" altLang="en-US" sz="1800" dirty="0"/>
                    </a:p>
                    <a:p>
                      <a:pPr marL="193040" algn="l" rtl="0" eaLnBrk="0">
                        <a:lnSpc>
                          <a:spcPts val="3365"/>
                        </a:lnSpc>
                      </a:pP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除慰问金外，可另外报销</a:t>
                      </a:r>
                      <a:r>
                        <a:rPr lang="zh-CN"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不高于</a:t>
                      </a: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200元花圈费用。工会会员岳父母、公婆去世时，可报销</a:t>
                      </a:r>
                      <a:r>
                        <a:rPr lang="zh-CN"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不高于</a:t>
                      </a: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200元花圈费用（</a:t>
                      </a:r>
                      <a:r>
                        <a:rPr lang="zh-CN"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最新政策可不用</a:t>
                      </a: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收据）。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50" name="table 250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406650" y="3940175"/>
          <a:ext cx="7839075" cy="807085"/>
        </p:xfrm>
        <a:graphic>
          <a:graphicData uri="http://schemas.openxmlformats.org/drawingml/2006/table">
            <a:tbl>
              <a:tblPr/>
              <a:tblGrid>
                <a:gridCol w="7839075"/>
              </a:tblGrid>
              <a:tr h="80708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9000"/>
                        </a:lnSpc>
                      </a:pPr>
                      <a:endParaRPr lang="en-US" altLang="en-US" sz="300" dirty="0"/>
                    </a:p>
                    <a:p>
                      <a:pPr marL="178435" algn="l" rtl="0" eaLnBrk="0">
                        <a:lnSpc>
                          <a:spcPct val="98000"/>
                        </a:lnSpc>
                        <a:spcBef>
                          <a:spcPts val="0"/>
                        </a:spcBef>
                      </a:pPr>
                      <a:r>
                        <a:rPr sz="2400" b="1" kern="0" spc="-1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材料准备</a:t>
                      </a:r>
                      <a:r>
                        <a:rPr sz="1800" b="1" kern="0" spc="-1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endParaRPr lang="en-US" altLang="en-US" sz="1800" dirty="0"/>
                    </a:p>
                    <a:p>
                      <a:pPr marL="456565" algn="l" rtl="0" eaLnBrk="0">
                        <a:lnSpc>
                          <a:spcPct val="89000"/>
                        </a:lnSpc>
                        <a:spcBef>
                          <a:spcPts val="45"/>
                        </a:spcBef>
                      </a:pP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①</a:t>
                      </a:r>
                      <a:r>
                        <a:rPr lang="zh-CN"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报销审批单</a:t>
                      </a:r>
                      <a:r>
                        <a:rPr sz="18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②填写领款单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52" name="table 252"/>
          <p:cNvGraphicFramePr>
            <a:graphicFrameLocks noGrp="1"/>
          </p:cNvGraphicFramePr>
          <p:nvPr/>
        </p:nvGraphicFramePr>
        <p:xfrm>
          <a:off x="2406522" y="5261711"/>
          <a:ext cx="7839075" cy="706755"/>
        </p:xfrm>
        <a:graphic>
          <a:graphicData uri="http://schemas.openxmlformats.org/drawingml/2006/table">
            <a:tbl>
              <a:tblPr/>
              <a:tblGrid>
                <a:gridCol w="7839075"/>
              </a:tblGrid>
              <a:tr h="66865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60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lang="en-US" altLang="en-US" sz="100" dirty="0"/>
                    </a:p>
                    <a:p>
                      <a:pPr marL="134620" algn="l" rtl="0" eaLnBrk="0">
                        <a:lnSpc>
                          <a:spcPct val="97000"/>
                        </a:lnSpc>
                      </a:pPr>
                      <a:r>
                        <a:rPr sz="2400" b="1" kern="0" spc="-7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材料提交</a:t>
                      </a:r>
                      <a:r>
                        <a:rPr sz="1800" b="1" kern="0" spc="-70" dirty="0">
                          <a:solidFill>
                            <a:srgbClr val="2E75B6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：</a:t>
                      </a:r>
                      <a:r>
                        <a:rPr sz="18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二级分工会主席审批、校工会审批后提交至财务处。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2E75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4" name="textbox 254"/>
          <p:cNvSpPr/>
          <p:nvPr/>
        </p:nvSpPr>
        <p:spPr>
          <a:xfrm>
            <a:off x="1177025" y="446963"/>
            <a:ext cx="4487545" cy="50165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73000"/>
              </a:lnSpc>
            </a:pPr>
            <a:endParaRPr lang="en-US" altLang="en-US" sz="100" dirty="0"/>
          </a:p>
          <a:p>
            <a:pPr marL="12700" algn="l" rtl="0" eaLnBrk="0">
              <a:lnSpc>
                <a:spcPct val="98000"/>
              </a:lnSpc>
            </a:pP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graphicFrame>
        <p:nvGraphicFramePr>
          <p:cNvPr id="256" name="table 256"/>
          <p:cNvGraphicFramePr>
            <a:graphicFrameLocks noGrp="1"/>
          </p:cNvGraphicFramePr>
          <p:nvPr/>
        </p:nvGraphicFramePr>
        <p:xfrm>
          <a:off x="4830571" y="1117091"/>
          <a:ext cx="2912109" cy="639445"/>
        </p:xfrm>
        <a:graphic>
          <a:graphicData uri="http://schemas.openxmlformats.org/drawingml/2006/table">
            <a:tbl>
              <a:tblPr>
                <a:solidFill>
                  <a:srgbClr val="BDD7EE"/>
                </a:solidFill>
              </a:tblPr>
              <a:tblGrid>
                <a:gridCol w="2912109"/>
              </a:tblGrid>
              <a:tr h="6267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5000"/>
                        </a:lnSpc>
                      </a:pPr>
                      <a:endParaRPr lang="en-US" altLang="en-US" sz="800" dirty="0"/>
                    </a:p>
                    <a:p>
                      <a:pPr marL="935355" algn="l" rtl="0" eaLnBrk="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3200" b="1" kern="0" spc="-40" dirty="0">
                          <a:solidFill>
                            <a:srgbClr val="1F4E79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去</a:t>
                      </a:r>
                      <a:r>
                        <a:rPr sz="3200" b="1" kern="0" spc="40" dirty="0">
                          <a:solidFill>
                            <a:srgbClr val="1F4E79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</a:t>
                      </a:r>
                      <a:r>
                        <a:rPr sz="3200" b="1" kern="0" spc="-40" dirty="0">
                          <a:solidFill>
                            <a:srgbClr val="1F4E79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世</a:t>
                      </a:r>
                      <a:endParaRPr lang="en-US" altLang="en-US" sz="3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</a:tbl>
          </a:graphicData>
        </a:graphic>
      </p:graphicFrame>
      <p:pic>
        <p:nvPicPr>
          <p:cNvPr id="258" name="picture 2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  <p:sp>
        <p:nvSpPr>
          <p:cNvPr id="260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pSp>
        <p:nvGrpSpPr>
          <p:cNvPr id="36" name="group 36"/>
          <p:cNvGrpSpPr/>
          <p:nvPr/>
        </p:nvGrpSpPr>
        <p:grpSpPr>
          <a:xfrm rot="21600000">
            <a:off x="6088619" y="3735958"/>
            <a:ext cx="474884" cy="188798"/>
            <a:chOff x="0" y="0"/>
            <a:chExt cx="474884" cy="188798"/>
          </a:xfrm>
        </p:grpSpPr>
        <p:sp>
          <p:nvSpPr>
            <p:cNvPr id="262" name="path"/>
            <p:cNvSpPr/>
            <p:nvPr/>
          </p:nvSpPr>
          <p:spPr>
            <a:xfrm>
              <a:off x="2301" y="0"/>
              <a:ext cx="470280" cy="182880"/>
            </a:xfrm>
            <a:custGeom>
              <a:avLst/>
              <a:gdLst/>
              <a:ahLst/>
              <a:cxnLst/>
              <a:rect l="0" t="0" r="0" b="0"/>
              <a:pathLst>
                <a:path w="740" h="288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8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BDD7EE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64" name="path"/>
            <p:cNvSpPr/>
            <p:nvPr/>
          </p:nvSpPr>
          <p:spPr>
            <a:xfrm>
              <a:off x="0" y="85521"/>
              <a:ext cx="474884" cy="103277"/>
            </a:xfrm>
            <a:custGeom>
              <a:avLst/>
              <a:gdLst/>
              <a:ahLst/>
              <a:cxnLst/>
              <a:rect l="0" t="0" r="0" b="0"/>
              <a:pathLst>
                <a:path w="747" h="162">
                  <a:moveTo>
                    <a:pt x="744" y="9"/>
                  </a:moveTo>
                  <a:lnTo>
                    <a:pt x="374" y="153"/>
                  </a:lnTo>
                  <a:lnTo>
                    <a:pt x="3" y="9"/>
                  </a:lnTo>
                </a:path>
              </a:pathLst>
            </a:custGeom>
            <a:noFill/>
            <a:ln w="12700" cap="flat">
              <a:solidFill>
                <a:srgbClr val="BDD7EE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group 38"/>
          <p:cNvGrpSpPr/>
          <p:nvPr/>
        </p:nvGrpSpPr>
        <p:grpSpPr>
          <a:xfrm rot="21600000">
            <a:off x="6052041" y="4912994"/>
            <a:ext cx="474758" cy="188797"/>
            <a:chOff x="0" y="0"/>
            <a:chExt cx="474758" cy="188797"/>
          </a:xfrm>
        </p:grpSpPr>
        <p:sp>
          <p:nvSpPr>
            <p:cNvPr id="266" name="path"/>
            <p:cNvSpPr/>
            <p:nvPr/>
          </p:nvSpPr>
          <p:spPr>
            <a:xfrm>
              <a:off x="2302" y="0"/>
              <a:ext cx="470153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BDD7EE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68" name="path"/>
            <p:cNvSpPr/>
            <p:nvPr/>
          </p:nvSpPr>
          <p:spPr>
            <a:xfrm>
              <a:off x="0" y="85521"/>
              <a:ext cx="474758" cy="103276"/>
            </a:xfrm>
            <a:custGeom>
              <a:avLst/>
              <a:gdLst/>
              <a:ahLst/>
              <a:cxnLst/>
              <a:rect l="0" t="0" r="0" b="0"/>
              <a:pathLst>
                <a:path w="747" h="162">
                  <a:moveTo>
                    <a:pt x="744" y="9"/>
                  </a:moveTo>
                  <a:lnTo>
                    <a:pt x="373" y="153"/>
                  </a:lnTo>
                  <a:lnTo>
                    <a:pt x="3" y="9"/>
                  </a:lnTo>
                </a:path>
              </a:pathLst>
            </a:custGeom>
            <a:noFill/>
            <a:ln w="12700" cap="flat">
              <a:solidFill>
                <a:srgbClr val="BDD7EE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group 40"/>
          <p:cNvGrpSpPr/>
          <p:nvPr/>
        </p:nvGrpSpPr>
        <p:grpSpPr>
          <a:xfrm rot="21600000">
            <a:off x="6049501" y="1920240"/>
            <a:ext cx="474758" cy="188797"/>
            <a:chOff x="0" y="0"/>
            <a:chExt cx="474758" cy="188797"/>
          </a:xfrm>
        </p:grpSpPr>
        <p:sp>
          <p:nvSpPr>
            <p:cNvPr id="270" name="path"/>
            <p:cNvSpPr/>
            <p:nvPr/>
          </p:nvSpPr>
          <p:spPr>
            <a:xfrm>
              <a:off x="2302" y="0"/>
              <a:ext cx="470153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BDD7EE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72" name="path"/>
            <p:cNvSpPr/>
            <p:nvPr/>
          </p:nvSpPr>
          <p:spPr>
            <a:xfrm>
              <a:off x="0" y="85521"/>
              <a:ext cx="474758" cy="103275"/>
            </a:xfrm>
            <a:custGeom>
              <a:avLst/>
              <a:gdLst/>
              <a:ahLst/>
              <a:cxnLst/>
              <a:rect l="0" t="0" r="0" b="0"/>
              <a:pathLst>
                <a:path w="747" h="162">
                  <a:moveTo>
                    <a:pt x="744" y="9"/>
                  </a:moveTo>
                  <a:lnTo>
                    <a:pt x="373" y="153"/>
                  </a:lnTo>
                  <a:lnTo>
                    <a:pt x="3" y="9"/>
                  </a:lnTo>
                </a:path>
              </a:pathLst>
            </a:custGeom>
            <a:noFill/>
            <a:ln w="12700" cap="flat">
              <a:solidFill>
                <a:srgbClr val="BDD7EE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274" name="path"/>
          <p:cNvSpPr/>
          <p:nvPr/>
        </p:nvSpPr>
        <p:spPr>
          <a:xfrm>
            <a:off x="6090920" y="3729608"/>
            <a:ext cx="470280" cy="104139"/>
          </a:xfrm>
          <a:custGeom>
            <a:avLst/>
            <a:gdLst/>
            <a:ahLst/>
            <a:cxnLst/>
            <a:rect l="0" t="0" r="0" b="0"/>
            <a:pathLst>
              <a:path w="740" h="163">
                <a:moveTo>
                  <a:pt x="0" y="153"/>
                </a:moveTo>
                <a:lnTo>
                  <a:pt x="185" y="153"/>
                </a:lnTo>
                <a:lnTo>
                  <a:pt x="185" y="10"/>
                </a:lnTo>
                <a:lnTo>
                  <a:pt x="555" y="10"/>
                </a:lnTo>
                <a:lnTo>
                  <a:pt x="555" y="153"/>
                </a:lnTo>
                <a:lnTo>
                  <a:pt x="740" y="153"/>
                </a:lnTo>
              </a:path>
            </a:pathLst>
          </a:custGeom>
          <a:noFill/>
          <a:ln w="12700" cap="flat">
            <a:solidFill>
              <a:srgbClr val="BDD7EE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276" name="path"/>
          <p:cNvSpPr/>
          <p:nvPr/>
        </p:nvSpPr>
        <p:spPr>
          <a:xfrm>
            <a:off x="6088633" y="5073014"/>
            <a:ext cx="470153" cy="104139"/>
          </a:xfrm>
          <a:custGeom>
            <a:avLst/>
            <a:gdLst/>
            <a:ahLst/>
            <a:cxnLst/>
            <a:rect l="0" t="0" r="0" b="0"/>
            <a:pathLst>
              <a:path w="740" h="163">
                <a:moveTo>
                  <a:pt x="0" y="153"/>
                </a:moveTo>
                <a:lnTo>
                  <a:pt x="185" y="153"/>
                </a:lnTo>
                <a:lnTo>
                  <a:pt x="185" y="10"/>
                </a:lnTo>
                <a:lnTo>
                  <a:pt x="555" y="10"/>
                </a:lnTo>
                <a:lnTo>
                  <a:pt x="555" y="153"/>
                </a:lnTo>
                <a:lnTo>
                  <a:pt x="740" y="153"/>
                </a:lnTo>
              </a:path>
            </a:pathLst>
          </a:custGeom>
          <a:noFill/>
          <a:ln w="12700" cap="flat">
            <a:solidFill>
              <a:srgbClr val="BDD7EE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278" name="path"/>
          <p:cNvSpPr/>
          <p:nvPr/>
        </p:nvSpPr>
        <p:spPr>
          <a:xfrm>
            <a:off x="6051803" y="1913890"/>
            <a:ext cx="470153" cy="104139"/>
          </a:xfrm>
          <a:custGeom>
            <a:avLst/>
            <a:gdLst/>
            <a:ahLst/>
            <a:cxnLst/>
            <a:rect l="0" t="0" r="0" b="0"/>
            <a:pathLst>
              <a:path w="740" h="163">
                <a:moveTo>
                  <a:pt x="0" y="153"/>
                </a:moveTo>
                <a:lnTo>
                  <a:pt x="185" y="153"/>
                </a:lnTo>
                <a:lnTo>
                  <a:pt x="185" y="10"/>
                </a:lnTo>
                <a:lnTo>
                  <a:pt x="555" y="10"/>
                </a:lnTo>
                <a:lnTo>
                  <a:pt x="555" y="153"/>
                </a:lnTo>
                <a:lnTo>
                  <a:pt x="740" y="153"/>
                </a:lnTo>
              </a:path>
            </a:pathLst>
          </a:custGeom>
          <a:noFill/>
          <a:ln w="12700" cap="flat">
            <a:solidFill>
              <a:srgbClr val="BDD7EE">
                <a:alpha val="100000"/>
              </a:srgbClr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picture 28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9090548" y="2816052"/>
            <a:ext cx="3101451" cy="3650019"/>
          </a:xfrm>
          <a:prstGeom prst="rect">
            <a:avLst/>
          </a:prstGeom>
        </p:spPr>
      </p:pic>
      <p:graphicFrame>
        <p:nvGraphicFramePr>
          <p:cNvPr id="282" name="table 28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830195" y="3434080"/>
          <a:ext cx="5756275" cy="1832610"/>
        </p:xfrm>
        <a:graphic>
          <a:graphicData uri="http://schemas.openxmlformats.org/drawingml/2006/table">
            <a:tbl>
              <a:tblPr/>
              <a:tblGrid>
                <a:gridCol w="5756275"/>
              </a:tblGrid>
              <a:tr h="183261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1000" dirty="0"/>
                    </a:p>
                    <a:p>
                      <a:pPr marL="199390" algn="l" rtl="0" eaLnBrk="0">
                        <a:lnSpc>
                          <a:spcPct val="98000"/>
                        </a:lnSpc>
                        <a:spcBef>
                          <a:spcPts val="5"/>
                        </a:spcBef>
                      </a:pPr>
                      <a:r>
                        <a:rPr sz="2400" b="1" kern="0" spc="-170" dirty="0">
                          <a:solidFill>
                            <a:srgbClr val="7030A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材料准备：</a:t>
                      </a: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①</a:t>
                      </a: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填写报销审批</a:t>
                      </a:r>
                      <a:r>
                        <a:rPr lang="zh-CN"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单</a:t>
                      </a: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②</a:t>
                      </a: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纪念品购买</a:t>
                      </a:r>
                      <a:r>
                        <a:rPr lang="zh-CN"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发票等</a:t>
                      </a:r>
                      <a:endParaRPr lang="zh-CN" sz="18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endParaRPr>
                    </a:p>
                    <a:p>
                      <a:pPr marL="477520" algn="l" rtl="0" eaLnBrk="0">
                        <a:lnSpc>
                          <a:spcPct val="93000"/>
                        </a:lnSpc>
                        <a:spcBef>
                          <a:spcPts val="1185"/>
                        </a:spcBef>
                      </a:pP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③</a:t>
                      </a: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干鲜水果购买</a:t>
                      </a:r>
                      <a:r>
                        <a:rPr lang="zh-CN"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发票、荣休座谈会签到单等</a:t>
                      </a:r>
                      <a:endParaRPr lang="zh-CN" sz="18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endParaRPr>
                    </a:p>
                    <a:p>
                      <a:pPr marL="477520" algn="l" rtl="0" eaLnBrk="0">
                        <a:lnSpc>
                          <a:spcPct val="93000"/>
                        </a:lnSpc>
                        <a:spcBef>
                          <a:spcPts val="1185"/>
                        </a:spcBef>
                      </a:pP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④</a:t>
                      </a: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纪念品</a:t>
                      </a:r>
                      <a:r>
                        <a:rPr lang="zh-CN"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领用单</a:t>
                      </a:r>
                      <a:r>
                        <a:rPr lang="en-US" altLang="zh-CN"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</a:t>
                      </a:r>
                      <a:endParaRPr lang="en-US" altLang="zh-CN" sz="1800" kern="0" spc="-1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477520" algn="l" rtl="0" eaLnBrk="0">
                        <a:lnSpc>
                          <a:spcPct val="93000"/>
                        </a:lnSpc>
                        <a:spcBef>
                          <a:spcPts val="1185"/>
                        </a:spcBef>
                      </a:pPr>
                      <a:r>
                        <a:rPr lang="en-US" altLang="zh-CN" sz="1800" kern="0" spc="-10" dirty="0">
                          <a:solidFill>
                            <a:srgbClr val="FF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zh-CN" altLang="en-US" sz="1800" kern="0" spc="-10" dirty="0">
                          <a:solidFill>
                            <a:srgbClr val="FF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注：需要提供退休证（或人事部门证书）</a:t>
                      </a:r>
                      <a:endParaRPr lang="zh-CN" altLang="en-US" sz="1800" kern="0" spc="-10" dirty="0">
                        <a:solidFill>
                          <a:srgbClr val="FF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84" name="table 284"/>
          <p:cNvGraphicFramePr>
            <a:graphicFrameLocks noGrp="1"/>
          </p:cNvGraphicFramePr>
          <p:nvPr/>
        </p:nvGraphicFramePr>
        <p:xfrm>
          <a:off x="2830322" y="2093467"/>
          <a:ext cx="5756275" cy="1113790"/>
        </p:xfrm>
        <a:graphic>
          <a:graphicData uri="http://schemas.openxmlformats.org/drawingml/2006/table">
            <a:tbl>
              <a:tblPr/>
              <a:tblGrid>
                <a:gridCol w="5756275"/>
              </a:tblGrid>
              <a:tr h="107569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57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lang="en-US" altLang="en-US" sz="100" dirty="0"/>
                    </a:p>
                    <a:p>
                      <a:pPr marL="252095" algn="l" rtl="0" eaLnBrk="0">
                        <a:lnSpc>
                          <a:spcPct val="89000"/>
                        </a:lnSpc>
                      </a:pPr>
                      <a:r>
                        <a:rPr sz="2400" b="1" kern="0" spc="0" dirty="0">
                          <a:solidFill>
                            <a:srgbClr val="7030A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费用标准：</a:t>
                      </a:r>
                      <a:r>
                        <a:rPr sz="18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1000元</a:t>
                      </a:r>
                      <a:r>
                        <a:rPr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纪念品</a:t>
                      </a:r>
                      <a:r>
                        <a:rPr lang="zh-CN"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，</a:t>
                      </a:r>
                      <a:r>
                        <a:rPr lang="zh-CN" sz="18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另可</a:t>
                      </a:r>
                      <a:r>
                        <a:rPr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购买干鲜水果</a:t>
                      </a:r>
                      <a:r>
                        <a:rPr lang="zh-CN"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用于各单位的荣休座谈会，</a:t>
                      </a:r>
                      <a:r>
                        <a:rPr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人均20。</a:t>
                      </a:r>
                      <a:endParaRPr sz="18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252095" algn="l" rtl="0" eaLnBrk="0">
                        <a:lnSpc>
                          <a:spcPct val="89000"/>
                        </a:lnSpc>
                      </a:pPr>
                      <a:r>
                        <a:rPr lang="zh-CN" altLang="en-US" sz="1800" b="1" dirty="0">
                          <a:solidFill>
                            <a:srgbClr val="FF0000"/>
                          </a:solidFill>
                          <a:ea typeface="宋体" panose="02010600030101010101" pitchFamily="2" charset="-122"/>
                        </a:rPr>
                        <a:t>注：纪念品不要高于</a:t>
                      </a:r>
                      <a:r>
                        <a:rPr lang="en-US" altLang="zh-CN" sz="1800" b="1" dirty="0">
                          <a:solidFill>
                            <a:srgbClr val="FF0000"/>
                          </a:solidFill>
                          <a:ea typeface="宋体" panose="02010600030101010101" pitchFamily="2" charset="-122"/>
                        </a:rPr>
                        <a:t>1000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  <a:ea typeface="宋体" panose="02010600030101010101" pitchFamily="2" charset="-122"/>
                        </a:rPr>
                        <a:t>元</a:t>
                      </a:r>
                      <a:endParaRPr lang="zh-CN" altLang="en-US" sz="1800" b="1" dirty="0">
                        <a:solidFill>
                          <a:srgbClr val="FF0000"/>
                        </a:solidFill>
                        <a:ea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86" name="table 286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2830195" y="5531485"/>
          <a:ext cx="5756275" cy="1130935"/>
        </p:xfrm>
        <a:graphic>
          <a:graphicData uri="http://schemas.openxmlformats.org/drawingml/2006/table">
            <a:tbl>
              <a:tblPr/>
              <a:tblGrid>
                <a:gridCol w="5756275"/>
              </a:tblGrid>
              <a:tr h="113093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60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lang="en-US" altLang="en-US" sz="100" dirty="0"/>
                    </a:p>
                    <a:p>
                      <a:pPr marL="146685" algn="l" rtl="0" eaLnBrk="0">
                        <a:lnSpc>
                          <a:spcPct val="97000"/>
                        </a:lnSpc>
                      </a:pPr>
                      <a:r>
                        <a:rPr sz="2400" b="1" kern="0" spc="-90" dirty="0">
                          <a:solidFill>
                            <a:srgbClr val="7030A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材料提交：</a:t>
                      </a:r>
                      <a:r>
                        <a:rPr sz="18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二级分工会主席审批、校工会审批后提交至财务处。</a:t>
                      </a:r>
                      <a:endParaRPr lang="en-US" altLang="en-US" sz="1800" dirty="0"/>
                    </a:p>
                    <a:p>
                      <a:pPr marL="146685" algn="l" rtl="0" eaLnBrk="0">
                        <a:lnSpc>
                          <a:spcPct val="97000"/>
                        </a:lnSpc>
                      </a:pPr>
                      <a:endParaRPr lang="en-US" altLang="en-US" sz="18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8" name="textbox 288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290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aphicFrame>
        <p:nvGraphicFramePr>
          <p:cNvPr id="292" name="table 292"/>
          <p:cNvGraphicFramePr>
            <a:graphicFrameLocks noGrp="1"/>
          </p:cNvGraphicFramePr>
          <p:nvPr/>
        </p:nvGraphicFramePr>
        <p:xfrm>
          <a:off x="4252213" y="1143127"/>
          <a:ext cx="2912110" cy="639445"/>
        </p:xfrm>
        <a:graphic>
          <a:graphicData uri="http://schemas.openxmlformats.org/drawingml/2006/table">
            <a:tbl>
              <a:tblPr>
                <a:solidFill>
                  <a:srgbClr val="E1CCF0"/>
                </a:solidFill>
              </a:tblPr>
              <a:tblGrid>
                <a:gridCol w="2912110"/>
              </a:tblGrid>
              <a:tr h="6267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900" dirty="0"/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lang="en-US" altLang="en-US" sz="100" dirty="0"/>
                    </a:p>
                    <a:p>
                      <a:pPr marL="934720" algn="l" rtl="0" eaLnBrk="0">
                        <a:lnSpc>
                          <a:spcPct val="97000"/>
                        </a:lnSpc>
                      </a:pPr>
                      <a:r>
                        <a:rPr sz="3200" b="1" kern="0" spc="-10" dirty="0">
                          <a:solidFill>
                            <a:srgbClr val="7030A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退  休</a:t>
                      </a:r>
                      <a:endParaRPr lang="en-US" altLang="en-US" sz="3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E1CC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CC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CC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CC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</a:tbl>
          </a:graphicData>
        </a:graphic>
      </p:graphicFrame>
      <p:pic>
        <p:nvPicPr>
          <p:cNvPr id="294" name="picture 29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  <p:grpSp>
        <p:nvGrpSpPr>
          <p:cNvPr id="42" name="group 42"/>
          <p:cNvGrpSpPr/>
          <p:nvPr/>
        </p:nvGrpSpPr>
        <p:grpSpPr>
          <a:xfrm rot="21600000">
            <a:off x="5471017" y="1861692"/>
            <a:ext cx="474884" cy="195148"/>
            <a:chOff x="0" y="0"/>
            <a:chExt cx="474884" cy="195148"/>
          </a:xfrm>
        </p:grpSpPr>
        <p:sp>
          <p:nvSpPr>
            <p:cNvPr id="296" name="path"/>
            <p:cNvSpPr/>
            <p:nvPr/>
          </p:nvSpPr>
          <p:spPr>
            <a:xfrm>
              <a:off x="2301" y="6350"/>
              <a:ext cx="470280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E1CCF0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98" name="path"/>
            <p:cNvSpPr/>
            <p:nvPr/>
          </p:nvSpPr>
          <p:spPr>
            <a:xfrm>
              <a:off x="0" y="0"/>
              <a:ext cx="474884" cy="195148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3"/>
                  </a:moveTo>
                  <a:lnTo>
                    <a:pt x="188" y="153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3"/>
                  </a:lnTo>
                  <a:lnTo>
                    <a:pt x="744" y="153"/>
                  </a:lnTo>
                  <a:lnTo>
                    <a:pt x="374" y="297"/>
                  </a:lnTo>
                  <a:lnTo>
                    <a:pt x="3" y="153"/>
                  </a:lnTo>
                  <a:close/>
                </a:path>
              </a:pathLst>
            </a:custGeom>
            <a:noFill/>
            <a:ln w="12700" cap="flat">
              <a:solidFill>
                <a:srgbClr val="E1CCF0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group 44"/>
          <p:cNvGrpSpPr/>
          <p:nvPr/>
        </p:nvGrpSpPr>
        <p:grpSpPr>
          <a:xfrm rot="21600000">
            <a:off x="5505942" y="3229864"/>
            <a:ext cx="474884" cy="195148"/>
            <a:chOff x="0" y="0"/>
            <a:chExt cx="474884" cy="195148"/>
          </a:xfrm>
        </p:grpSpPr>
        <p:sp>
          <p:nvSpPr>
            <p:cNvPr id="300" name="path"/>
            <p:cNvSpPr/>
            <p:nvPr/>
          </p:nvSpPr>
          <p:spPr>
            <a:xfrm>
              <a:off x="2301" y="6350"/>
              <a:ext cx="470280" cy="182879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E1CCF0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302" name="path"/>
            <p:cNvSpPr/>
            <p:nvPr/>
          </p:nvSpPr>
          <p:spPr>
            <a:xfrm>
              <a:off x="0" y="0"/>
              <a:ext cx="474884" cy="195148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3"/>
                  </a:moveTo>
                  <a:lnTo>
                    <a:pt x="188" y="153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3"/>
                  </a:lnTo>
                  <a:lnTo>
                    <a:pt x="744" y="153"/>
                  </a:lnTo>
                  <a:lnTo>
                    <a:pt x="374" y="297"/>
                  </a:lnTo>
                  <a:lnTo>
                    <a:pt x="3" y="153"/>
                  </a:lnTo>
                  <a:close/>
                </a:path>
              </a:pathLst>
            </a:custGeom>
            <a:noFill/>
            <a:ln w="12700" cap="flat">
              <a:solidFill>
                <a:srgbClr val="E1CCF0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group 46"/>
          <p:cNvGrpSpPr/>
          <p:nvPr/>
        </p:nvGrpSpPr>
        <p:grpSpPr>
          <a:xfrm rot="21600000">
            <a:off x="5476097" y="5329935"/>
            <a:ext cx="474884" cy="195123"/>
            <a:chOff x="0" y="0"/>
            <a:chExt cx="474884" cy="195123"/>
          </a:xfrm>
        </p:grpSpPr>
        <p:sp>
          <p:nvSpPr>
            <p:cNvPr id="304" name="path"/>
            <p:cNvSpPr/>
            <p:nvPr/>
          </p:nvSpPr>
          <p:spPr>
            <a:xfrm>
              <a:off x="2301" y="6350"/>
              <a:ext cx="470280" cy="182854"/>
            </a:xfrm>
            <a:custGeom>
              <a:avLst/>
              <a:gdLst/>
              <a:ahLst/>
              <a:cxnLst/>
              <a:rect l="0" t="0" r="0" b="0"/>
              <a:pathLst>
                <a:path w="740" h="287">
                  <a:moveTo>
                    <a:pt x="0" y="143"/>
                  </a:moveTo>
                  <a:lnTo>
                    <a:pt x="185" y="143"/>
                  </a:lnTo>
                  <a:lnTo>
                    <a:pt x="185" y="0"/>
                  </a:lnTo>
                  <a:lnTo>
                    <a:pt x="555" y="0"/>
                  </a:lnTo>
                  <a:lnTo>
                    <a:pt x="555" y="143"/>
                  </a:lnTo>
                  <a:lnTo>
                    <a:pt x="740" y="143"/>
                  </a:lnTo>
                  <a:lnTo>
                    <a:pt x="370" y="287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E1CCF0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306" name="path"/>
            <p:cNvSpPr/>
            <p:nvPr/>
          </p:nvSpPr>
          <p:spPr>
            <a:xfrm>
              <a:off x="0" y="0"/>
              <a:ext cx="474884" cy="195123"/>
            </a:xfrm>
            <a:custGeom>
              <a:avLst/>
              <a:gdLst/>
              <a:ahLst/>
              <a:cxnLst/>
              <a:rect l="0" t="0" r="0" b="0"/>
              <a:pathLst>
                <a:path w="747" h="307">
                  <a:moveTo>
                    <a:pt x="3" y="153"/>
                  </a:moveTo>
                  <a:lnTo>
                    <a:pt x="188" y="153"/>
                  </a:lnTo>
                  <a:lnTo>
                    <a:pt x="188" y="10"/>
                  </a:lnTo>
                  <a:lnTo>
                    <a:pt x="559" y="10"/>
                  </a:lnTo>
                  <a:lnTo>
                    <a:pt x="559" y="153"/>
                  </a:lnTo>
                  <a:lnTo>
                    <a:pt x="744" y="153"/>
                  </a:lnTo>
                  <a:lnTo>
                    <a:pt x="374" y="297"/>
                  </a:lnTo>
                  <a:lnTo>
                    <a:pt x="3" y="153"/>
                  </a:lnTo>
                  <a:close/>
                </a:path>
              </a:pathLst>
            </a:custGeom>
            <a:noFill/>
            <a:ln w="12700" cap="flat">
              <a:solidFill>
                <a:srgbClr val="E1CCF0">
                  <a:alpha val="100000"/>
                </a:srgbClr>
              </a:solidFill>
              <a:prstDash val="solid"/>
              <a:miter lim="100000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picture 3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9468739" y="4021899"/>
            <a:ext cx="2723260" cy="2471864"/>
          </a:xfrm>
          <a:prstGeom prst="rect">
            <a:avLst/>
          </a:prstGeom>
        </p:spPr>
      </p:pic>
      <p:graphicFrame>
        <p:nvGraphicFramePr>
          <p:cNvPr id="314" name="table 31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088390" y="2132330"/>
          <a:ext cx="6965315" cy="2719705"/>
        </p:xfrm>
        <a:graphic>
          <a:graphicData uri="http://schemas.openxmlformats.org/drawingml/2006/table">
            <a:tbl>
              <a:tblPr/>
              <a:tblGrid>
                <a:gridCol w="6965315"/>
              </a:tblGrid>
              <a:tr h="271970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04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lang="en-US" altLang="en-US" sz="100" dirty="0"/>
                    </a:p>
                    <a:p>
                      <a:pPr marL="557530" algn="l" rtl="0" eaLnBrk="0">
                        <a:lnSpc>
                          <a:spcPct val="97000"/>
                        </a:lnSpc>
                      </a:pPr>
                      <a:r>
                        <a:rPr lang="zh-CN" alt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1.填写“补助金申请审批表”一式一份；</a:t>
                      </a:r>
                      <a:endParaRPr lang="zh-CN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557530" algn="l" rtl="0" eaLnBrk="0">
                        <a:lnSpc>
                          <a:spcPct val="97000"/>
                        </a:lnSpc>
                      </a:pPr>
                      <a:r>
                        <a:rPr lang="zh-CN" alt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2.住院费用发票；</a:t>
                      </a:r>
                      <a:endParaRPr lang="zh-CN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557530" algn="l" rtl="0" eaLnBrk="0">
                        <a:lnSpc>
                          <a:spcPct val="97000"/>
                        </a:lnSpc>
                      </a:pPr>
                      <a:r>
                        <a:rPr lang="zh-CN" alt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3.住院费用结算单（盖印）；</a:t>
                      </a:r>
                      <a:endParaRPr lang="zh-CN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557530" algn="l" rtl="0" eaLnBrk="0">
                        <a:lnSpc>
                          <a:spcPct val="97000"/>
                        </a:lnSpc>
                      </a:pPr>
                      <a:r>
                        <a:rPr lang="zh-CN" alt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4.出院小结；</a:t>
                      </a:r>
                      <a:endParaRPr lang="zh-CN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557530" algn="l" rtl="0" eaLnBrk="0">
                        <a:lnSpc>
                          <a:spcPct val="97000"/>
                        </a:lnSpc>
                      </a:pPr>
                      <a:r>
                        <a:rPr lang="zh-CN" alt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5.申请人身份证复印件；</a:t>
                      </a:r>
                      <a:endParaRPr lang="zh-CN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557530" algn="l" rtl="0" eaLnBrk="0">
                        <a:lnSpc>
                          <a:spcPct val="97000"/>
                        </a:lnSpc>
                      </a:pPr>
                      <a:r>
                        <a:rPr lang="zh-CN" alt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6.申请人银行存折首页（卡）或医保卡复印件。 </a:t>
                      </a:r>
                      <a:endParaRPr lang="en-US" altLang="en-US" sz="2400" dirty="0"/>
                    </a:p>
                  </a:txBody>
                  <a:tcPr marL="0" marR="0" marT="0" marB="0" vert="horz">
                    <a:lnL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0" name="textbox 320"/>
          <p:cNvSpPr/>
          <p:nvPr/>
        </p:nvSpPr>
        <p:spPr>
          <a:xfrm>
            <a:off x="482536" y="321055"/>
            <a:ext cx="5182234" cy="6457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2000"/>
              </a:lnSpc>
            </a:pPr>
            <a:endParaRPr lang="en-US" altLang="en-US" sz="800" dirty="0"/>
          </a:p>
          <a:p>
            <a:pPr marL="413385" algn="l" rtl="0" eaLnBrk="0">
              <a:lnSpc>
                <a:spcPct val="98000"/>
              </a:lnSpc>
              <a:spcBef>
                <a:spcPts val="5"/>
              </a:spcBef>
              <a:tabLst>
                <a:tab pos="706755" algn="l"/>
              </a:tabLst>
            </a:pPr>
            <a:r>
              <a:rPr sz="27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sz="2700" b="1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五、基层工会经费</a:t>
            </a:r>
            <a:r>
              <a:rPr sz="3200" b="1" kern="0" spc="60" dirty="0"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报销流程</a:t>
            </a:r>
            <a:endParaRPr lang="en-US" altLang="en-US" sz="3200" dirty="0"/>
          </a:p>
        </p:txBody>
      </p:sp>
      <p:sp>
        <p:nvSpPr>
          <p:cNvPr id="322" name="path"/>
          <p:cNvSpPr/>
          <p:nvPr/>
        </p:nvSpPr>
        <p:spPr>
          <a:xfrm>
            <a:off x="495236" y="333755"/>
            <a:ext cx="401053" cy="577469"/>
          </a:xfrm>
          <a:custGeom>
            <a:avLst/>
            <a:gdLst/>
            <a:ahLst/>
            <a:cxnLst/>
            <a:rect l="0" t="0" r="0" b="0"/>
            <a:pathLst>
              <a:path w="631" h="909">
                <a:moveTo>
                  <a:pt x="0" y="909"/>
                </a:moveTo>
                <a:lnTo>
                  <a:pt x="360" y="0"/>
                </a:lnTo>
                <a:lnTo>
                  <a:pt x="631" y="0"/>
                </a:lnTo>
                <a:lnTo>
                  <a:pt x="271" y="909"/>
                </a:lnTo>
                <a:lnTo>
                  <a:pt x="0" y="909"/>
                </a:lnTo>
                <a:close/>
              </a:path>
            </a:pathLst>
          </a:custGeom>
          <a:solidFill>
            <a:srgbClr val="C82E2B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aphicFrame>
        <p:nvGraphicFramePr>
          <p:cNvPr id="324" name="table 324"/>
          <p:cNvGraphicFramePr>
            <a:graphicFrameLocks noGrp="1"/>
          </p:cNvGraphicFramePr>
          <p:nvPr/>
        </p:nvGraphicFramePr>
        <p:xfrm>
          <a:off x="1411858" y="1182370"/>
          <a:ext cx="2912110" cy="639445"/>
        </p:xfrm>
        <a:graphic>
          <a:graphicData uri="http://schemas.openxmlformats.org/drawingml/2006/table">
            <a:tbl>
              <a:tblPr>
                <a:solidFill>
                  <a:srgbClr val="E2F0D9"/>
                </a:solidFill>
              </a:tblPr>
              <a:tblGrid>
                <a:gridCol w="2912110"/>
              </a:tblGrid>
              <a:tr h="6267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900" dirty="0"/>
                    </a:p>
                    <a:p>
                      <a:pPr marL="669925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3200" b="1" kern="0" spc="-40" dirty="0">
                          <a:solidFill>
                            <a:srgbClr val="385723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医疗</a:t>
                      </a:r>
                      <a:r>
                        <a:rPr lang="zh-CN" sz="3200" b="1" kern="0" spc="-40" dirty="0">
                          <a:solidFill>
                            <a:srgbClr val="385723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互助</a:t>
                      </a:r>
                      <a:endParaRPr lang="zh-CN" sz="3200" b="1" kern="0" spc="-40" dirty="0">
                        <a:solidFill>
                          <a:srgbClr val="385723">
                            <a:alpha val="100000"/>
                          </a:srgb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E2F0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2F0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2F0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2F0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</a:tr>
            </a:tbl>
          </a:graphicData>
        </a:graphic>
      </p:graphicFrame>
      <p:pic>
        <p:nvPicPr>
          <p:cNvPr id="326" name="picture 3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189461" y="315252"/>
            <a:ext cx="656750" cy="657795"/>
          </a:xfrm>
          <a:prstGeom prst="rect">
            <a:avLst/>
          </a:prstGeom>
        </p:spPr>
      </p:pic>
      <p:sp>
        <p:nvSpPr>
          <p:cNvPr id="328" name="rect"/>
          <p:cNvSpPr/>
          <p:nvPr/>
        </p:nvSpPr>
        <p:spPr>
          <a:xfrm>
            <a:off x="5604383" y="1150620"/>
            <a:ext cx="4345051" cy="38100"/>
          </a:xfrm>
          <a:prstGeom prst="rect">
            <a:avLst/>
          </a:prstGeom>
          <a:solidFill>
            <a:srgbClr val="C0000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617*284"/>
  <p:tag name="TABLE_ENDDRAG_RECT" val="186*190*617*284"/>
</p:tagLst>
</file>

<file path=ppt/tags/tag10.xml><?xml version="1.0" encoding="utf-8"?>
<p:tagLst xmlns:p="http://schemas.openxmlformats.org/presentationml/2006/main">
  <p:tag name="TABLE_ENDDRAG_ORIGIN_RECT" val="453*74"/>
  <p:tag name="TABLE_ENDDRAG_RECT" val="222*456*453*74"/>
</p:tagLst>
</file>

<file path=ppt/tags/tag11.xml><?xml version="1.0" encoding="utf-8"?>
<p:tagLst xmlns:p="http://schemas.openxmlformats.org/presentationml/2006/main">
  <p:tag name="TABLE_ENDDRAG_ORIGIN_RECT" val="548*214"/>
  <p:tag name="TABLE_ENDDRAG_RECT" val="85*167*548*214"/>
</p:tagLst>
</file>

<file path=ppt/tags/tag12.xml><?xml version="1.0" encoding="utf-8"?>
<p:tagLst xmlns:p="http://schemas.openxmlformats.org/presentationml/2006/main">
  <p:tag name="COMMONDATA" val="eyJoZGlkIjoiYjMzMzg3MGFjYjE0ZTQwOWE4ZDExMDlhM2JmZWMzMmMifQ=="/>
</p:tagLst>
</file>

<file path=ppt/tags/tag2.xml><?xml version="1.0" encoding="utf-8"?>
<p:tagLst xmlns:p="http://schemas.openxmlformats.org/presentationml/2006/main">
  <p:tag name="TABLE_ENDDRAG_ORIGIN_RECT" val="571*65"/>
  <p:tag name="TABLE_ENDDRAG_RECT" val="219*90*571*65"/>
</p:tagLst>
</file>

<file path=ppt/tags/tag3.xml><?xml version="1.0" encoding="utf-8"?>
<p:tagLst xmlns:p="http://schemas.openxmlformats.org/presentationml/2006/main">
  <p:tag name="TABLE_ENDDRAG_ORIGIN_RECT" val="368*48"/>
  <p:tag name="TABLE_ENDDRAG_RECT" val="266*476*368*49"/>
</p:tagLst>
</file>

<file path=ppt/tags/tag4.xml><?xml version="1.0" encoding="utf-8"?>
<p:tagLst xmlns:p="http://schemas.openxmlformats.org/presentationml/2006/main">
  <p:tag name="TABLE_ENDDRAG_ORIGIN_RECT" val="397*120"/>
  <p:tag name="TABLE_ENDDRAG_RECT" val="250*444*397*120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TABLE_ENDDRAG_ORIGIN_RECT" val="456*50"/>
  <p:tag name="TABLE_ENDDRAG_RECT" val="265*164*456*50"/>
</p:tagLst>
</file>

<file path=ppt/tags/tag7.xml><?xml version="1.0" encoding="utf-8"?>
<p:tagLst xmlns:p="http://schemas.openxmlformats.org/presentationml/2006/main">
  <p:tag name="TABLE_ENDDRAG_ORIGIN_RECT" val="368*79"/>
  <p:tag name="TABLE_ENDDRAG_RECT" val="265*443*368*79"/>
</p:tagLst>
</file>

<file path=ppt/tags/tag8.xml><?xml version="1.0" encoding="utf-8"?>
<p:tagLst xmlns:p="http://schemas.openxmlformats.org/presentationml/2006/main">
  <p:tag name="TABLE_ENDDRAG_ORIGIN_RECT" val="617*63"/>
  <p:tag name="TABLE_ENDDRAG_RECT" val="189*310*617*63"/>
</p:tagLst>
</file>

<file path=ppt/tags/tag9.xml><?xml version="1.0" encoding="utf-8"?>
<p:tagLst xmlns:p="http://schemas.openxmlformats.org/presentationml/2006/main">
  <p:tag name="TABLE_ENDDRAG_ORIGIN_RECT" val="453*144"/>
  <p:tag name="TABLE_ENDDRAG_RECT" val="222*270*453*144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3204</Words>
  <Application>WPS 演示</Application>
  <PresentationFormat/>
  <Paragraphs>395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Wingdings</vt:lpstr>
      <vt:lpstr>新宋体</vt:lpstr>
      <vt:lpstr>Arial</vt:lpstr>
      <vt:lpstr>微软雅黑</vt:lpstr>
      <vt:lpstr>Calibri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.</dc:creator>
  <cp:lastModifiedBy>admin</cp:lastModifiedBy>
  <cp:revision>8</cp:revision>
  <dcterms:created xsi:type="dcterms:W3CDTF">2023-09-18T02:29:00Z</dcterms:created>
  <dcterms:modified xsi:type="dcterms:W3CDTF">2023-09-20T03:39:41Z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wqlLaW5nc29mdCBQREYgdG8gV1BTIDkw</vt:lpwstr>
  </property>
  <property fmtid="{D5CDD505-2E9C-101B-9397-08002B2CF9AE}" pid="3" name="Created">
    <vt:filetime>2023-09-19T09:13:16Z</vt:filetime>
  </property>
  <property fmtid="{D5CDD505-2E9C-101B-9397-08002B2CF9AE}" pid="4" name="ICV">
    <vt:lpwstr>95EA13949B754386A250731A1594F683_12</vt:lpwstr>
  </property>
  <property fmtid="{D5CDD505-2E9C-101B-9397-08002B2CF9AE}" pid="5" name="KSOProductBuildVer">
    <vt:lpwstr>2052-12.1.0.15374</vt:lpwstr>
  </property>
</Properties>
</file>